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10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Lst>
  <p:sldSz cx="9144000" cy="5143500" type="screen16x9"/>
  <p:notesSz cx="6858000" cy="9144000"/>
  <p:embeddedFontLst>
    <p:embeddedFont>
      <p:font typeface="Montserrat" panose="020B0604020202020204"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3" roundtripDataSignature="AMtx7mhsZWcjoMX46cdErhk+9lrAz9K5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98"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5"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113" Type="http://customschemas.google.com/relationships/presentationmetadata" Target="meta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font" Target="fonts/font3.fntdata"/><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fntdata"/><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f0308bde3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5f0308bde3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403925c0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7403925c0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7909e67363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7909e67363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7909e6736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7909e67363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1960fbd5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41960fbd57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403ea03e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7403ea03ee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403ea03e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7403ea03ee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403ea03e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7403ea03ee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403ea03e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7403ea03ee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403ea03e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7403ea03ee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403ea03e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7403ea03e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403ea03ee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7403ea03ee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403ea03ee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7403ea03ee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403ea03ee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7403ea03ee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f0308bde3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5f0308bde3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403ea03ee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7403ea03ee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41ade872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741ade87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42f9722d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742f9722d8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41ade872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741ade872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42f9722d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742f9722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42f9722d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742f9722d8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42f9722d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742f9722d8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42f9722d8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742f9722d8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42f9722d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742f9722d8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42f9722d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742f9722d8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548aeef4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6548aeef4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42f9722d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g742f9722d8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42f9722d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g742f9722d8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42f9722d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742f9722d8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b17984c3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6b17984c3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b17984c3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6b17984c3f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b17984c3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6b17984c3f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b17984c3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6b17984c3f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b17984c3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6b17984c3f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6b17984c3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6b17984c3f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6b17984c3f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6b17984c3f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48aeef4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6548aeef45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43717368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743717368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17984c3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6b17984c3f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b17984c3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6b17984c3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43d62d12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743d62d122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43d62d12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743d62d122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743d62d1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743d62d1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43d62d12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743d62d12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57139bfc6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657139bfc6_1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4498d4ed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74498d4edb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4498d4ed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74498d4edb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403ea03e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7403ea03ee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4498d4ed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74498d4edb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74498d4ed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74498d4edb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4498d4edb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74498d4edb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4498d4ed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74498d4edb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74498d4ed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74498d4edb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4498d4edb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74498d4edb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4498d4edb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74498d4edb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4498d4edb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74498d4edb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4498d4ed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74498d4edb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74498d4ed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74498d4edb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403ea03e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7403ea03ee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74498d4edb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74498d4edb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74498d4edb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74498d4edb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74498d4ed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g74498d4edb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4498d4edb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74498d4edb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74498d4ed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74498d4edb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74498d4edb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74498d4edb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74498d4ed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74498d4edb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74498d4edb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74498d4edb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74498d4edb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74498d4edb_0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78eab5bf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78eab5bff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403ea03e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7403ea03ee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78eab5bff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78eab5bff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8fd438a1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78fd438a1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74498d4ed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74498d4edb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743d62d122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743d62d122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743d62d122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743d62d122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u="sng">
                <a:solidFill>
                  <a:schemeClr val="hlink"/>
                </a:solidFill>
                <a:hlinkClick r:id="rId3"/>
              </a:rPr>
              <a:t>https://developer.mozilla.org/en-US/docs/Web/CSS/Pseudo-classes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756ef7445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756ef74457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u="sng">
                <a:solidFill>
                  <a:schemeClr val="hlink"/>
                </a:solidFill>
                <a:hlinkClick r:id="rId3"/>
              </a:rPr>
              <a:t>https://developer.mozilla.org/en-US/docs/Web/CSS/Pseudo-classes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78eab5bff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78eab5bff2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78eab5bff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78eab5bff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74498d4ed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74498d4ed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756ef7445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g756ef7445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403ea03ee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7403ea03ee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756ef7445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756ef74457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78fd438a1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78fd438a1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8fd438a1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78fd438a1a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8fd438a1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78fd438a1a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8fd438a1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78fd438a1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78fd438a1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78fd438a1a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78fd438a1a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g78fd438a1a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8fd438a1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78fd438a1a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78fd438a1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78fd438a1a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78fd438a1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78fd438a1a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f0308bde3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5f0308bde3_0_4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78fd438a1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g78fd438a1a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87305a79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g87305a790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87305a790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87305a790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3d62d12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743d62d122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909e673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g7909e6736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7909e6736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g7909e67363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7909e6736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7909e67363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7909e6736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7909e67363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7909e6736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g7909e67363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7909e67363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7909e67363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 name="Google Shape;1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
    <p:spTree>
      <p:nvGrpSpPr>
        <p:cNvPr id="1" name="Shape 50"/>
        <p:cNvGrpSpPr/>
        <p:nvPr/>
      </p:nvGrpSpPr>
      <p:grpSpPr>
        <a:xfrm>
          <a:off x="0" y="0"/>
          <a:ext cx="0" cy="0"/>
          <a:chOff x="0" y="0"/>
          <a:chExt cx="0" cy="0"/>
        </a:xfrm>
      </p:grpSpPr>
      <p:sp>
        <p:nvSpPr>
          <p:cNvPr id="51" name="Google Shape;51;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3" name="Google Shape;53;p3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 name="Google Shape;54;p3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 name="Google Shape;5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g5f0308bde3_0_5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2" name="Google Shape;62;g5f0308bde3_0_5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 name="Google Shape;63;g5f0308bde3_0_5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4"/>
        <p:cNvGrpSpPr/>
        <p:nvPr/>
      </p:nvGrpSpPr>
      <p:grpSpPr>
        <a:xfrm>
          <a:off x="0" y="0"/>
          <a:ext cx="0" cy="0"/>
          <a:chOff x="0" y="0"/>
          <a:chExt cx="0" cy="0"/>
        </a:xfrm>
      </p:grpSpPr>
      <p:sp>
        <p:nvSpPr>
          <p:cNvPr id="65" name="Google Shape;65;g5f0308bde3_0_57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6" name="Google Shape;66;g5f0308bde3_0_57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7" name="Google Shape;67;g5f0308bde3_0_5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g5f0308bde3_0_57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5f0308bde3_0_57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1" name="Google Shape;71;g5f0308bde3_0_57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2" name="Google Shape;72;g5f0308bde3_0_57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3" name="Google Shape;73;g5f0308bde3_0_5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g5f0308bde3_0_58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6" name="Google Shape;76;g5f0308bde3_0_5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7"/>
        <p:cNvGrpSpPr/>
        <p:nvPr/>
      </p:nvGrpSpPr>
      <p:grpSpPr>
        <a:xfrm>
          <a:off x="0" y="0"/>
          <a:ext cx="0" cy="0"/>
          <a:chOff x="0" y="0"/>
          <a:chExt cx="0" cy="0"/>
        </a:xfrm>
      </p:grpSpPr>
      <p:sp>
        <p:nvSpPr>
          <p:cNvPr id="78" name="Google Shape;78;g5f0308bde3_0_5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9" name="Google Shape;79;g5f0308bde3_0_58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0" name="Google Shape;80;g5f0308bde3_0_58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1" name="Google Shape;81;g5f0308bde3_0_5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g5f0308bde3_0_59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g5f0308bde3_0_5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5"/>
        <p:cNvGrpSpPr/>
        <p:nvPr/>
      </p:nvGrpSpPr>
      <p:grpSpPr>
        <a:xfrm>
          <a:off x="0" y="0"/>
          <a:ext cx="0" cy="0"/>
          <a:chOff x="0" y="0"/>
          <a:chExt cx="0" cy="0"/>
        </a:xfrm>
      </p:grpSpPr>
      <p:sp>
        <p:nvSpPr>
          <p:cNvPr id="86" name="Google Shape;86;g5f0308bde3_0_59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7" name="Google Shape;87;g5f0308bde3_0_59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8" name="Google Shape;88;g5f0308bde3_0_5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1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p1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9"/>
        <p:cNvGrpSpPr/>
        <p:nvPr/>
      </p:nvGrpSpPr>
      <p:grpSpPr>
        <a:xfrm>
          <a:off x="0" y="0"/>
          <a:ext cx="0" cy="0"/>
          <a:chOff x="0" y="0"/>
          <a:chExt cx="0" cy="0"/>
        </a:xfrm>
      </p:grpSpPr>
      <p:sp>
        <p:nvSpPr>
          <p:cNvPr id="90" name="Google Shape;90;g5f0308bde3_0_60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1" name="Google Shape;91;g5f0308bde3_0_60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g5f0308bde3_0_60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4" name="Google Shape;94;g5f0308bde3_0_6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sp>
        <p:nvSpPr>
          <p:cNvPr id="96" name="Google Shape;96;g5f0308bde3_0_60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7" name="Google Shape;97;g5f0308bde3_0_60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8" name="Google Shape;98;g5f0308bde3_0_60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g5f0308bde3_0_6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
        <p:cNvGrpSpPr/>
        <p:nvPr/>
      </p:nvGrpSpPr>
      <p:grpSpPr>
        <a:xfrm>
          <a:off x="0" y="0"/>
          <a:ext cx="0" cy="0"/>
          <a:chOff x="0" y="0"/>
          <a:chExt cx="0" cy="0"/>
        </a:xfrm>
      </p:grpSpPr>
      <p:sp>
        <p:nvSpPr>
          <p:cNvPr id="17" name="Google Shape;17;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9" name="Google Shape;19;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0" name="Google Shape;20;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 name="Google Shape;2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 name="Google Shape;2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2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2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2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72746"/>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172746"/>
        </a:solidFill>
        <a:effectLst/>
      </p:bgPr>
    </p:bg>
    <p:spTree>
      <p:nvGrpSpPr>
        <p:cNvPr id="1" name="Shape 56"/>
        <p:cNvGrpSpPr/>
        <p:nvPr/>
      </p:nvGrpSpPr>
      <p:grpSpPr>
        <a:xfrm>
          <a:off x="0" y="0"/>
          <a:ext cx="0" cy="0"/>
          <a:chOff x="0" y="0"/>
          <a:chExt cx="0" cy="0"/>
        </a:xfrm>
      </p:grpSpPr>
      <p:sp>
        <p:nvSpPr>
          <p:cNvPr id="57" name="Google Shape;57;g5f0308bde3_0_5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8" name="Google Shape;58;g5f0308bde3_0_5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9" name="Google Shape;59;g5f0308bde3_0_5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w3schools.com/cssref/pr_class_cursor.asp"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g5f0308bde3_0_30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106" name="Google Shape;106;g5f0308bde3_0_306"/>
          <p:cNvSpPr txBox="1"/>
          <p:nvPr/>
        </p:nvSpPr>
        <p:spPr>
          <a:xfrm>
            <a:off x="4276225" y="1858200"/>
            <a:ext cx="3330000" cy="142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400" b="1" i="0" u="none" strike="noStrike" cap="none">
                <a:solidFill>
                  <a:srgbClr val="EFEFEF"/>
                </a:solidFill>
                <a:latin typeface="Montserrat"/>
                <a:ea typeface="Montserrat"/>
                <a:cs typeface="Montserrat"/>
                <a:sym typeface="Montserrat"/>
              </a:rPr>
              <a:t>Introduction to</a:t>
            </a:r>
            <a:endParaRPr sz="3200" b="1" i="0" u="none" strike="noStrike" cap="none">
              <a:solidFill>
                <a:srgbClr val="EFEFE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700"/>
              <a:buFont typeface="Arial"/>
              <a:buNone/>
            </a:pPr>
            <a:r>
              <a:rPr lang="en-US" sz="6000" b="1">
                <a:solidFill>
                  <a:srgbClr val="EFEFEF"/>
                </a:solidFill>
                <a:latin typeface="Montserrat"/>
                <a:ea typeface="Montserrat"/>
                <a:cs typeface="Montserrat"/>
                <a:sym typeface="Montserrat"/>
              </a:rPr>
              <a:t>CSS3</a:t>
            </a:r>
            <a:endParaRPr sz="6000" b="1" i="0" u="none" strike="noStrike" cap="none">
              <a:solidFill>
                <a:srgbClr val="EFEFEF"/>
              </a:solidFill>
              <a:latin typeface="Montserrat"/>
              <a:ea typeface="Montserrat"/>
              <a:cs typeface="Montserrat"/>
              <a:sym typeface="Montserrat"/>
            </a:endParaRPr>
          </a:p>
        </p:txBody>
      </p:sp>
      <p:pic>
        <p:nvPicPr>
          <p:cNvPr id="107" name="Google Shape;107;g5f0308bde3_0_30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978900" y="1474588"/>
            <a:ext cx="2194324" cy="2194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8"/>
        <p:cNvGrpSpPr/>
        <p:nvPr/>
      </p:nvGrpSpPr>
      <p:grpSpPr>
        <a:xfrm>
          <a:off x="0" y="0"/>
          <a:ext cx="0" cy="0"/>
          <a:chOff x="0" y="0"/>
          <a:chExt cx="0" cy="0"/>
        </a:xfrm>
      </p:grpSpPr>
      <p:sp>
        <p:nvSpPr>
          <p:cNvPr id="159" name="Google Shape;159;g7403925c0f_0_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Modules in CSS3</a:t>
            </a:r>
            <a:endParaRPr sz="2500" b="1">
              <a:solidFill>
                <a:srgbClr val="073763"/>
              </a:solidFill>
              <a:latin typeface="Montserrat"/>
              <a:ea typeface="Montserrat"/>
              <a:cs typeface="Montserrat"/>
              <a:sym typeface="Montserrat"/>
            </a:endParaRPr>
          </a:p>
        </p:txBody>
      </p:sp>
      <p:sp>
        <p:nvSpPr>
          <p:cNvPr id="160" name="Google Shape;160;g7403925c0f_0_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7403925c0f_0_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Selectors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Box Model</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Backgrounds and Borders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Image Values and Replaced Content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Text Effects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2D/3D Transformations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Animations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Multiple Column Layout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User Interface</a:t>
            </a:r>
            <a:endParaRPr sz="1500">
              <a:solidFill>
                <a:srgbClr val="172746"/>
              </a:solidFill>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16"/>
        <p:cNvGrpSpPr/>
        <p:nvPr/>
      </p:nvGrpSpPr>
      <p:grpSpPr>
        <a:xfrm>
          <a:off x="0" y="0"/>
          <a:ext cx="0" cy="0"/>
          <a:chOff x="0" y="0"/>
          <a:chExt cx="0" cy="0"/>
        </a:xfrm>
      </p:grpSpPr>
      <p:pic>
        <p:nvPicPr>
          <p:cNvPr id="717" name="Google Shape;717;g7909e67363_0_3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21"/>
        <p:cNvGrpSpPr/>
        <p:nvPr/>
      </p:nvGrpSpPr>
      <p:grpSpPr>
        <a:xfrm>
          <a:off x="0" y="0"/>
          <a:ext cx="0" cy="0"/>
          <a:chOff x="0" y="0"/>
          <a:chExt cx="0" cy="0"/>
        </a:xfrm>
      </p:grpSpPr>
      <p:sp>
        <p:nvSpPr>
          <p:cNvPr id="722" name="Google Shape;722;g7909e67363_0_4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Grid Properties</a:t>
            </a:r>
            <a:endParaRPr sz="2500" b="1">
              <a:solidFill>
                <a:srgbClr val="073763"/>
              </a:solidFill>
              <a:latin typeface="Montserrat"/>
              <a:ea typeface="Montserrat"/>
              <a:cs typeface="Montserrat"/>
              <a:sym typeface="Montserrat"/>
            </a:endParaRPr>
          </a:p>
        </p:txBody>
      </p:sp>
      <p:sp>
        <p:nvSpPr>
          <p:cNvPr id="723" name="Google Shape;723;g7909e67363_0_45"/>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display:</a:t>
            </a:r>
            <a:r>
              <a:rPr lang="en-US" sz="1500">
                <a:solidFill>
                  <a:srgbClr val="172746"/>
                </a:solidFill>
                <a:latin typeface="Montserrat"/>
                <a:ea typeface="Montserrat"/>
                <a:cs typeface="Montserrat"/>
                <a:sym typeface="Montserrat"/>
              </a:rPr>
              <a:t> grid | inline-grid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grid-template-columns:</a:t>
            </a:r>
            <a:r>
              <a:rPr lang="en-US" sz="1500">
                <a:solidFill>
                  <a:srgbClr val="172746"/>
                </a:solidFill>
                <a:latin typeface="Montserrat"/>
                <a:ea typeface="Montserrat"/>
                <a:cs typeface="Montserrat"/>
                <a:sym typeface="Montserrat"/>
              </a:rPr>
              <a:t> width for columns(px, %, auto, fr)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grid-template-rows:</a:t>
            </a:r>
            <a:r>
              <a:rPr lang="en-US" sz="1500">
                <a:solidFill>
                  <a:srgbClr val="172746"/>
                </a:solidFill>
                <a:latin typeface="Montserrat"/>
                <a:ea typeface="Montserrat"/>
                <a:cs typeface="Montserrat"/>
                <a:sym typeface="Montserrat"/>
              </a:rPr>
              <a:t> height of rows(px, %, auto, fr)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grid-template-areas + grid-area;</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grid-row-gap/grid-column-gap/grid-gap;</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justify-items:</a:t>
            </a:r>
            <a:r>
              <a:rPr lang="en-US" sz="1500">
                <a:solidFill>
                  <a:srgbClr val="172746"/>
                </a:solidFill>
                <a:latin typeface="Montserrat"/>
                <a:ea typeface="Montserrat"/>
                <a:cs typeface="Montserrat"/>
                <a:sym typeface="Montserrat"/>
              </a:rPr>
              <a:t> start | end | center | stretch;</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justify-content:</a:t>
            </a:r>
            <a:r>
              <a:rPr lang="en-US" sz="1500">
                <a:solidFill>
                  <a:srgbClr val="172746"/>
                </a:solidFill>
                <a:latin typeface="Montserrat"/>
                <a:ea typeface="Montserrat"/>
                <a:cs typeface="Montserrat"/>
                <a:sym typeface="Montserrat"/>
              </a:rPr>
              <a:t> start | end | center | stretch | space-around | space-between | space-evenly;</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align-items:</a:t>
            </a:r>
            <a:r>
              <a:rPr lang="en-US" sz="1500">
                <a:solidFill>
                  <a:srgbClr val="172746"/>
                </a:solidFill>
                <a:latin typeface="Montserrat"/>
                <a:ea typeface="Montserrat"/>
                <a:cs typeface="Montserrat"/>
                <a:sym typeface="Montserrat"/>
              </a:rPr>
              <a:t> start | end | center | stretch;</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align-content:</a:t>
            </a:r>
            <a:r>
              <a:rPr lang="en-US" sz="1500">
                <a:solidFill>
                  <a:srgbClr val="172746"/>
                </a:solidFill>
                <a:latin typeface="Montserrat"/>
                <a:ea typeface="Montserrat"/>
                <a:cs typeface="Montserrat"/>
                <a:sym typeface="Montserrat"/>
              </a:rPr>
              <a:t> start | end | center | stretch | space-around | space-between | space-evenly;</a:t>
            </a:r>
            <a:endParaRPr sz="1500">
              <a:solidFill>
                <a:srgbClr val="172746"/>
              </a:solidFill>
              <a:latin typeface="Montserrat"/>
              <a:ea typeface="Montserrat"/>
              <a:cs typeface="Montserrat"/>
              <a:sym typeface="Montserrat"/>
            </a:endParaRPr>
          </a:p>
        </p:txBody>
      </p:sp>
      <p:sp>
        <p:nvSpPr>
          <p:cNvPr id="724" name="Google Shape;724;g7909e67363_0_4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pic>
        <p:nvPicPr>
          <p:cNvPr id="729" name="Google Shape;729;g41960fbd57_0_6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730" name="Google Shape;730;g41960fbd57_0_62"/>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i="0" u="none" strike="noStrike" cap="none">
                <a:solidFill>
                  <a:srgbClr val="EFEFEF"/>
                </a:solidFill>
                <a:latin typeface="Montserrat"/>
                <a:ea typeface="Montserrat"/>
                <a:cs typeface="Montserrat"/>
                <a:sym typeface="Montserrat"/>
              </a:rPr>
              <a:t>KEEP LEARNING!!</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g7403ea03ee_0_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167" name="Google Shape;167;g7403ea03ee_0_18"/>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SELECTORS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71"/>
        <p:cNvGrpSpPr/>
        <p:nvPr/>
      </p:nvGrpSpPr>
      <p:grpSpPr>
        <a:xfrm>
          <a:off x="0" y="0"/>
          <a:ext cx="0" cy="0"/>
          <a:chOff x="0" y="0"/>
          <a:chExt cx="0" cy="0"/>
        </a:xfrm>
      </p:grpSpPr>
      <p:pic>
        <p:nvPicPr>
          <p:cNvPr id="172" name="Google Shape;172;g7403ea03ee_0_2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76"/>
        <p:cNvGrpSpPr/>
        <p:nvPr/>
      </p:nvGrpSpPr>
      <p:grpSpPr>
        <a:xfrm>
          <a:off x="0" y="0"/>
          <a:ext cx="0" cy="0"/>
          <a:chOff x="0" y="0"/>
          <a:chExt cx="0" cy="0"/>
        </a:xfrm>
      </p:grpSpPr>
      <p:pic>
        <p:nvPicPr>
          <p:cNvPr id="177" name="Google Shape;177;g7403ea03ee_0_2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81"/>
        <p:cNvGrpSpPr/>
        <p:nvPr/>
      </p:nvGrpSpPr>
      <p:grpSpPr>
        <a:xfrm>
          <a:off x="0" y="0"/>
          <a:ext cx="0" cy="0"/>
          <a:chOff x="0" y="0"/>
          <a:chExt cx="0" cy="0"/>
        </a:xfrm>
      </p:grpSpPr>
      <p:pic>
        <p:nvPicPr>
          <p:cNvPr id="182" name="Google Shape;182;g7403ea03ee_0_1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g7403ea03ee_0_4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188" name="Google Shape;188;g7403ea03ee_0_43"/>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BASIC STYLING</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92"/>
        <p:cNvGrpSpPr/>
        <p:nvPr/>
      </p:nvGrpSpPr>
      <p:grpSpPr>
        <a:xfrm>
          <a:off x="0" y="0"/>
          <a:ext cx="0" cy="0"/>
          <a:chOff x="0" y="0"/>
          <a:chExt cx="0" cy="0"/>
        </a:xfrm>
      </p:grpSpPr>
      <p:sp>
        <p:nvSpPr>
          <p:cNvPr id="193" name="Google Shape;193;g7403ea03ee_0_4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Styling Text</a:t>
            </a:r>
            <a:endParaRPr sz="2500" b="1">
              <a:solidFill>
                <a:srgbClr val="073763"/>
              </a:solidFill>
              <a:latin typeface="Montserrat"/>
              <a:ea typeface="Montserrat"/>
              <a:cs typeface="Montserrat"/>
              <a:sym typeface="Montserrat"/>
            </a:endParaRPr>
          </a:p>
        </p:txBody>
      </p:sp>
      <p:sp>
        <p:nvSpPr>
          <p:cNvPr id="194" name="Google Shape;194;g7403ea03ee_0_4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7403ea03ee_0_4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Text Color: color</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Text Alignment: text-align</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Font Style: font-style (normal, italics)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Font Weight: font-weight (normal, bold, 100,..., 400, 500,..., 900 etc)</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Text Decoration: text-decoration (overline, underline, line-through, none)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Text Transformation: text-transform (uppercase, lowercase, capitalize)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Letter Spacing: letter-spacing (Accepts both positive and negative values)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Word Spacing: word-spacing (Accepts both positive and negative values)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Line Height: line-height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Font Family: font-family</a:t>
            </a:r>
            <a:endParaRPr sz="1500">
              <a:solidFill>
                <a:srgbClr val="172746"/>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99"/>
        <p:cNvGrpSpPr/>
        <p:nvPr/>
      </p:nvGrpSpPr>
      <p:grpSpPr>
        <a:xfrm>
          <a:off x="0" y="0"/>
          <a:ext cx="0" cy="0"/>
          <a:chOff x="0" y="0"/>
          <a:chExt cx="0" cy="0"/>
        </a:xfrm>
      </p:grpSpPr>
      <p:sp>
        <p:nvSpPr>
          <p:cNvPr id="200" name="Google Shape;200;g7403ea03ee_0_6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Adding Borders</a:t>
            </a:r>
            <a:endParaRPr sz="2500" b="1">
              <a:solidFill>
                <a:srgbClr val="073763"/>
              </a:solidFill>
              <a:latin typeface="Montserrat"/>
              <a:ea typeface="Montserrat"/>
              <a:cs typeface="Montserrat"/>
              <a:sym typeface="Montserrat"/>
            </a:endParaRPr>
          </a:p>
        </p:txBody>
      </p:sp>
      <p:sp>
        <p:nvSpPr>
          <p:cNvPr id="201" name="Google Shape;201;g7403ea03ee_0_6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g7403ea03ee_0_6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Border Style: border-style (dotted, dashed, solid, double, none, mixed)</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Border Width: border-width</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Border Color: border-color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Shorthand Property: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border: 1px solid blue;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Rounded Corners: Border-Radius</a:t>
            </a:r>
            <a:endParaRPr sz="1500">
              <a:solidFill>
                <a:srgbClr val="172746"/>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06"/>
        <p:cNvGrpSpPr/>
        <p:nvPr/>
      </p:nvGrpSpPr>
      <p:grpSpPr>
        <a:xfrm>
          <a:off x="0" y="0"/>
          <a:ext cx="0" cy="0"/>
          <a:chOff x="0" y="0"/>
          <a:chExt cx="0" cy="0"/>
        </a:xfrm>
      </p:grpSpPr>
      <p:sp>
        <p:nvSpPr>
          <p:cNvPr id="207" name="Google Shape;207;g7403ea03ee_0_6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Padding &amp; Margin</a:t>
            </a:r>
            <a:endParaRPr sz="2500" b="1">
              <a:solidFill>
                <a:srgbClr val="073763"/>
              </a:solidFill>
              <a:latin typeface="Montserrat"/>
              <a:ea typeface="Montserrat"/>
              <a:cs typeface="Montserrat"/>
              <a:sym typeface="Montserrat"/>
            </a:endParaRPr>
          </a:p>
        </p:txBody>
      </p:sp>
      <p:sp>
        <p:nvSpPr>
          <p:cNvPr id="208" name="Google Shape;208;g7403ea03ee_0_6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g7403ea03ee_0_69"/>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Padding:</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padding: 16px;</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padding-top, right, bottom, left.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padding: 12px 16px 20px 24px</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padding: 12px 24px 12px 24px; -&gt; padding: 12px 24px;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Margin:</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margin: 16px;</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margin-top, right, bottom, left.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margin: 12px 16px 20px 24px</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margin: 12px 24px 12px 24px; -&gt; margin: 12px 24px;</a:t>
            </a:r>
            <a:endParaRPr sz="1500">
              <a:solidFill>
                <a:srgbClr val="172746"/>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13"/>
        <p:cNvGrpSpPr/>
        <p:nvPr/>
      </p:nvGrpSpPr>
      <p:grpSpPr>
        <a:xfrm>
          <a:off x="0" y="0"/>
          <a:ext cx="0" cy="0"/>
          <a:chOff x="0" y="0"/>
          <a:chExt cx="0" cy="0"/>
        </a:xfrm>
      </p:grpSpPr>
      <p:sp>
        <p:nvSpPr>
          <p:cNvPr id="214" name="Google Shape;214;g7403ea03ee_0_8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Styling Buttons</a:t>
            </a:r>
            <a:endParaRPr sz="2500" b="1">
              <a:solidFill>
                <a:srgbClr val="073763"/>
              </a:solidFill>
              <a:latin typeface="Montserrat"/>
              <a:ea typeface="Montserrat"/>
              <a:cs typeface="Montserrat"/>
              <a:sym typeface="Montserrat"/>
            </a:endParaRPr>
          </a:p>
        </p:txBody>
      </p:sp>
      <p:sp>
        <p:nvSpPr>
          <p:cNvPr id="215" name="Google Shape;215;g7403ea03ee_0_8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7403ea03ee_0_82"/>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use the general CSS properties like font-size, color, background-color, border etc to add styles to buttons.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also use the hover pseudo-class to add hover effects.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change the cursor to pointer.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Cursor: pointer, not-allowed, progress, grab, zoom-in, zoom-out.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Cursor Full Reference: </a:t>
            </a:r>
            <a:r>
              <a:rPr lang="en-US" sz="1500" u="sng">
                <a:solidFill>
                  <a:schemeClr val="hlink"/>
                </a:solidFill>
                <a:hlinkClick r:id="rId3"/>
              </a:rPr>
              <a:t>https://www.w3schools.com/cssref/pr_class_cursor.asp</a:t>
            </a:r>
            <a:endParaRPr sz="1500">
              <a:solidFill>
                <a:srgbClr val="172746"/>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1"/>
        <p:cNvGrpSpPr/>
        <p:nvPr/>
      </p:nvGrpSpPr>
      <p:grpSpPr>
        <a:xfrm>
          <a:off x="0" y="0"/>
          <a:ext cx="0" cy="0"/>
          <a:chOff x="0" y="0"/>
          <a:chExt cx="0" cy="0"/>
        </a:xfrm>
      </p:grpSpPr>
      <p:sp>
        <p:nvSpPr>
          <p:cNvPr id="112" name="Google Shape;112;g5f0308bde3_0_31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What is CSS?</a:t>
            </a:r>
            <a:endParaRPr sz="2500" b="1">
              <a:solidFill>
                <a:srgbClr val="073763"/>
              </a:solidFill>
              <a:latin typeface="Montserrat"/>
              <a:ea typeface="Montserrat"/>
              <a:cs typeface="Montserrat"/>
              <a:sym typeface="Montserrat"/>
            </a:endParaRPr>
          </a:p>
        </p:txBody>
      </p:sp>
      <p:sp>
        <p:nvSpPr>
          <p:cNvPr id="113" name="Google Shape;113;g5f0308bde3_0_31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5f0308bde3_0_31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CSS stands for Cascading Style Sheets.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CSS defines how HTML elements are to be displayed. In other words it helps to format and add styles to HTML elements.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CSS is used to design the web page layouts and how these layouts appear on different screens.</a:t>
            </a:r>
            <a:endParaRPr sz="1500">
              <a:solidFill>
                <a:srgbClr val="172746"/>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20"/>
        <p:cNvGrpSpPr/>
        <p:nvPr/>
      </p:nvGrpSpPr>
      <p:grpSpPr>
        <a:xfrm>
          <a:off x="0" y="0"/>
          <a:ext cx="0" cy="0"/>
          <a:chOff x="0" y="0"/>
          <a:chExt cx="0" cy="0"/>
        </a:xfrm>
      </p:grpSpPr>
      <p:sp>
        <p:nvSpPr>
          <p:cNvPr id="221" name="Google Shape;221;g7403ea03ee_0_8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Adding Icons</a:t>
            </a:r>
            <a:endParaRPr sz="2500" b="1">
              <a:solidFill>
                <a:srgbClr val="073763"/>
              </a:solidFill>
              <a:latin typeface="Montserrat"/>
              <a:ea typeface="Montserrat"/>
              <a:cs typeface="Montserrat"/>
              <a:sym typeface="Montserrat"/>
            </a:endParaRPr>
          </a:p>
        </p:txBody>
      </p:sp>
      <p:sp>
        <p:nvSpPr>
          <p:cNvPr id="222" name="Google Shape;222;g7403ea03ee_0_8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g7403ea03ee_0_8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few options to add icons: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We can use the &lt;img /&gt; tag to add icons.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We can use icon packs like Font Awesome or Material Icons.</a:t>
            </a:r>
            <a:endParaRPr sz="1500">
              <a:solidFill>
                <a:srgbClr val="172746"/>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27"/>
        <p:cNvGrpSpPr/>
        <p:nvPr/>
      </p:nvGrpSpPr>
      <p:grpSpPr>
        <a:xfrm>
          <a:off x="0" y="0"/>
          <a:ext cx="0" cy="0"/>
          <a:chOff x="0" y="0"/>
          <a:chExt cx="0" cy="0"/>
        </a:xfrm>
      </p:grpSpPr>
      <p:sp>
        <p:nvSpPr>
          <p:cNvPr id="228" name="Google Shape;228;g741ade872d_0_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Display Values</a:t>
            </a:r>
            <a:endParaRPr sz="2500" b="1">
              <a:solidFill>
                <a:srgbClr val="073763"/>
              </a:solidFill>
              <a:latin typeface="Montserrat"/>
              <a:ea typeface="Montserrat"/>
              <a:cs typeface="Montserrat"/>
              <a:sym typeface="Montserrat"/>
            </a:endParaRPr>
          </a:p>
        </p:txBody>
      </p:sp>
      <p:sp>
        <p:nvSpPr>
          <p:cNvPr id="229" name="Google Shape;229;g741ade872d_0_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741ade872d_0_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Display Values: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Block</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Inline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Inline Block</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None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Visibility:</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Visible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Hidden</a:t>
            </a:r>
            <a:endParaRPr sz="1500">
              <a:solidFill>
                <a:srgbClr val="172746"/>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g742f9722d8_0_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236" name="Google Shape;236;g742f9722d8_0_1"/>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BOX MODEL</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40"/>
        <p:cNvGrpSpPr/>
        <p:nvPr/>
      </p:nvGrpSpPr>
      <p:grpSpPr>
        <a:xfrm>
          <a:off x="0" y="0"/>
          <a:ext cx="0" cy="0"/>
          <a:chOff x="0" y="0"/>
          <a:chExt cx="0" cy="0"/>
        </a:xfrm>
      </p:grpSpPr>
      <p:pic>
        <p:nvPicPr>
          <p:cNvPr id="241" name="Google Shape;241;g741ade872d_0_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249513" y="0"/>
            <a:ext cx="6644964"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45"/>
        <p:cNvGrpSpPr/>
        <p:nvPr/>
      </p:nvGrpSpPr>
      <p:grpSpPr>
        <a:xfrm>
          <a:off x="0" y="0"/>
          <a:ext cx="0" cy="0"/>
          <a:chOff x="0" y="0"/>
          <a:chExt cx="0" cy="0"/>
        </a:xfrm>
      </p:grpSpPr>
      <p:sp>
        <p:nvSpPr>
          <p:cNvPr id="246" name="Google Shape;246;g742f9722d8_0_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“box-sizing” Property</a:t>
            </a:r>
            <a:endParaRPr sz="2500" b="1">
              <a:solidFill>
                <a:srgbClr val="073763"/>
              </a:solidFill>
              <a:latin typeface="Montserrat"/>
              <a:ea typeface="Montserrat"/>
              <a:cs typeface="Montserrat"/>
              <a:sym typeface="Montserrat"/>
            </a:endParaRPr>
          </a:p>
        </p:txBody>
      </p:sp>
      <p:sp>
        <p:nvSpPr>
          <p:cNvPr id="247" name="Google Shape;247;g742f9722d8_0_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g742f9722d8_0_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box-sizing: border-box | content-box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border-box value includes the padding and border in an element's total width and height.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content-box value DOES NOT include the padding and border in an element's total width and height.</a:t>
            </a:r>
            <a:endParaRPr sz="1500">
              <a:solidFill>
                <a:srgbClr val="172746"/>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g742f9722d8_0_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254" name="Google Shape;254;g742f9722d8_0_30"/>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POSITION PROPERTY</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58"/>
        <p:cNvGrpSpPr/>
        <p:nvPr/>
      </p:nvGrpSpPr>
      <p:grpSpPr>
        <a:xfrm>
          <a:off x="0" y="0"/>
          <a:ext cx="0" cy="0"/>
          <a:chOff x="0" y="0"/>
          <a:chExt cx="0" cy="0"/>
        </a:xfrm>
      </p:grpSpPr>
      <p:sp>
        <p:nvSpPr>
          <p:cNvPr id="259" name="Google Shape;259;g742f9722d8_0_2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“position” Property</a:t>
            </a:r>
            <a:endParaRPr sz="2500" b="1">
              <a:solidFill>
                <a:srgbClr val="073763"/>
              </a:solidFill>
              <a:latin typeface="Montserrat"/>
              <a:ea typeface="Montserrat"/>
              <a:cs typeface="Montserrat"/>
              <a:sym typeface="Montserrat"/>
            </a:endParaRPr>
          </a:p>
        </p:txBody>
      </p:sp>
      <p:sp>
        <p:nvSpPr>
          <p:cNvPr id="260" name="Google Shape;260;g742f9722d8_0_2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g742f9722d8_0_2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position : static | relative | absolute | fixed | sticky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static:</a:t>
            </a:r>
            <a:r>
              <a:rPr lang="en-US" sz="1500">
                <a:solidFill>
                  <a:srgbClr val="172746"/>
                </a:solidFill>
                <a:latin typeface="Montserrat"/>
                <a:ea typeface="Montserrat"/>
                <a:cs typeface="Montserrat"/>
                <a:sym typeface="Montserrat"/>
              </a:rPr>
              <a:t> default value. It shows elements in the normal order of the webpage.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relative:</a:t>
            </a:r>
            <a:r>
              <a:rPr lang="en-US" sz="1500">
                <a:solidFill>
                  <a:srgbClr val="172746"/>
                </a:solidFill>
                <a:latin typeface="Montserrat"/>
                <a:ea typeface="Montserrat"/>
                <a:cs typeface="Montserrat"/>
                <a:sym typeface="Montserrat"/>
              </a:rPr>
              <a:t> It positions HTML elements relative to their normal position.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absolute:</a:t>
            </a:r>
            <a:r>
              <a:rPr lang="en-US" sz="1500">
                <a:solidFill>
                  <a:srgbClr val="172746"/>
                </a:solidFill>
                <a:latin typeface="Montserrat"/>
                <a:ea typeface="Montserrat"/>
                <a:cs typeface="Montserrat"/>
                <a:sym typeface="Montserrat"/>
              </a:rPr>
              <a:t> It positions the HTML element, relative to the first parent element that has a position, other than static.</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fixed:</a:t>
            </a:r>
            <a:r>
              <a:rPr lang="en-US" sz="1500">
                <a:solidFill>
                  <a:srgbClr val="172746"/>
                </a:solidFill>
                <a:latin typeface="Montserrat"/>
                <a:ea typeface="Montserrat"/>
                <a:cs typeface="Montserrat"/>
                <a:sym typeface="Montserrat"/>
              </a:rPr>
              <a:t> It positions the HTML element relative to the main HTML element and not to any other element.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sticky:</a:t>
            </a:r>
            <a:r>
              <a:rPr lang="en-US" sz="1500">
                <a:solidFill>
                  <a:srgbClr val="172746"/>
                </a:solidFill>
                <a:latin typeface="Montserrat"/>
                <a:ea typeface="Montserrat"/>
                <a:cs typeface="Montserrat"/>
                <a:sym typeface="Montserrat"/>
              </a:rPr>
              <a:t> It can be explained as a mix of position: relative and position: fixed. It behaves until a declared point like position: relative, after that it changes its behavior to position: fixed.</a:t>
            </a:r>
            <a:endParaRPr sz="1500">
              <a:solidFill>
                <a:srgbClr val="172746"/>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65"/>
        <p:cNvGrpSpPr/>
        <p:nvPr/>
      </p:nvGrpSpPr>
      <p:grpSpPr>
        <a:xfrm>
          <a:off x="0" y="0"/>
          <a:ext cx="0" cy="0"/>
          <a:chOff x="0" y="0"/>
          <a:chExt cx="0" cy="0"/>
        </a:xfrm>
      </p:grpSpPr>
      <p:sp>
        <p:nvSpPr>
          <p:cNvPr id="266" name="Google Shape;266;g742f9722d8_0_4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Handling Overflows</a:t>
            </a:r>
            <a:endParaRPr sz="2500" b="1">
              <a:solidFill>
                <a:srgbClr val="073763"/>
              </a:solidFill>
              <a:latin typeface="Montserrat"/>
              <a:ea typeface="Montserrat"/>
              <a:cs typeface="Montserrat"/>
              <a:sym typeface="Montserrat"/>
            </a:endParaRPr>
          </a:p>
        </p:txBody>
      </p:sp>
      <p:sp>
        <p:nvSpPr>
          <p:cNvPr id="267" name="Google Shape;267;g742f9722d8_0_4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742f9722d8_0_4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overflow: visible | hidden | scroll | auto</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visible</a:t>
            </a:r>
            <a:r>
              <a:rPr lang="en-US" sz="1500">
                <a:solidFill>
                  <a:srgbClr val="172746"/>
                </a:solidFill>
                <a:latin typeface="Montserrat"/>
                <a:ea typeface="Montserrat"/>
                <a:cs typeface="Montserrat"/>
                <a:sym typeface="Montserrat"/>
              </a:rPr>
              <a:t>: Default Value. The content flows even outside the element's box.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hidden:</a:t>
            </a:r>
            <a:r>
              <a:rPr lang="en-US" sz="1500">
                <a:solidFill>
                  <a:srgbClr val="172746"/>
                </a:solidFill>
                <a:latin typeface="Montserrat"/>
                <a:ea typeface="Montserrat"/>
                <a:cs typeface="Montserrat"/>
                <a:sym typeface="Montserrat"/>
              </a:rPr>
              <a:t> The overflowing part of the content is clipped and is not visible on the screen.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scroll:</a:t>
            </a:r>
            <a:r>
              <a:rPr lang="en-US" sz="1500">
                <a:solidFill>
                  <a:srgbClr val="172746"/>
                </a:solidFill>
                <a:latin typeface="Montserrat"/>
                <a:ea typeface="Montserrat"/>
                <a:cs typeface="Montserrat"/>
                <a:sym typeface="Montserrat"/>
              </a:rPr>
              <a:t> The overflowing part of the content is clipped and scrollbar is added to view the clipped content.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auto:</a:t>
            </a:r>
            <a:r>
              <a:rPr lang="en-US" sz="1500">
                <a:solidFill>
                  <a:srgbClr val="172746"/>
                </a:solidFill>
                <a:latin typeface="Montserrat"/>
                <a:ea typeface="Montserrat"/>
                <a:cs typeface="Montserrat"/>
                <a:sym typeface="Montserrat"/>
              </a:rPr>
              <a:t> Same as overflow:scroll. It adds scrollbars only when the content is overflowing.</a:t>
            </a:r>
            <a:endParaRPr sz="1500">
              <a:solidFill>
                <a:srgbClr val="172746"/>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742f9722d8_0_4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274" name="Google Shape;274;g742f9722d8_0_48"/>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SHADOWS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78"/>
        <p:cNvGrpSpPr/>
        <p:nvPr/>
      </p:nvGrpSpPr>
      <p:grpSpPr>
        <a:xfrm>
          <a:off x="0" y="0"/>
          <a:ext cx="0" cy="0"/>
          <a:chOff x="0" y="0"/>
          <a:chExt cx="0" cy="0"/>
        </a:xfrm>
      </p:grpSpPr>
      <p:sp>
        <p:nvSpPr>
          <p:cNvPr id="279" name="Google Shape;279;g742f9722d8_0_5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Text Shadow</a:t>
            </a:r>
            <a:endParaRPr sz="2500" b="1">
              <a:solidFill>
                <a:srgbClr val="073763"/>
              </a:solidFill>
              <a:latin typeface="Montserrat"/>
              <a:ea typeface="Montserrat"/>
              <a:cs typeface="Montserrat"/>
              <a:sym typeface="Montserrat"/>
            </a:endParaRPr>
          </a:p>
        </p:txBody>
      </p:sp>
      <p:sp>
        <p:nvSpPr>
          <p:cNvPr id="280" name="Google Shape;280;g742f9722d8_0_5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g742f9722d8_0_5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text-shadow: [horizontal-offset] [vertical-offset] [blur-radius] [color]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default value for shadow color is the same as that of font color.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You can add multiple shadows by separating the values by comma.</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text-shadow: 2px 2px 4px #0000ff</a:t>
            </a:r>
            <a:endParaRPr sz="1500">
              <a:solidFill>
                <a:srgbClr val="172746"/>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g6548aeef45_0_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071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85"/>
        <p:cNvGrpSpPr/>
        <p:nvPr/>
      </p:nvGrpSpPr>
      <p:grpSpPr>
        <a:xfrm>
          <a:off x="0" y="0"/>
          <a:ext cx="0" cy="0"/>
          <a:chOff x="0" y="0"/>
          <a:chExt cx="0" cy="0"/>
        </a:xfrm>
      </p:grpSpPr>
      <p:sp>
        <p:nvSpPr>
          <p:cNvPr id="286" name="Google Shape;286;g742f9722d8_0_6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Box Shadow</a:t>
            </a:r>
            <a:endParaRPr sz="2500" b="1">
              <a:solidFill>
                <a:srgbClr val="073763"/>
              </a:solidFill>
              <a:latin typeface="Montserrat"/>
              <a:ea typeface="Montserrat"/>
              <a:cs typeface="Montserrat"/>
              <a:sym typeface="Montserrat"/>
            </a:endParaRPr>
          </a:p>
        </p:txBody>
      </p:sp>
      <p:sp>
        <p:nvSpPr>
          <p:cNvPr id="287" name="Google Shape;287;g742f9722d8_0_6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742f9722d8_0_6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box-shadow: [horizontal-offset] [vertical-offset] [blur-radius] [optional-spread-radius] [color]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default value for shadow color is the same as that of font color.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You can add multiple shadows by separating the values by comma.</a:t>
            </a:r>
            <a:endParaRPr sz="1500">
              <a:solidFill>
                <a:srgbClr val="172746"/>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g742f9722d8_0_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294" name="Google Shape;294;g742f9722d8_0_70"/>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COMBINATORS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98"/>
        <p:cNvGrpSpPr/>
        <p:nvPr/>
      </p:nvGrpSpPr>
      <p:grpSpPr>
        <a:xfrm>
          <a:off x="0" y="0"/>
          <a:ext cx="0" cy="0"/>
          <a:chOff x="0" y="0"/>
          <a:chExt cx="0" cy="0"/>
        </a:xfrm>
      </p:grpSpPr>
      <p:sp>
        <p:nvSpPr>
          <p:cNvPr id="299" name="Google Shape;299;g742f9722d8_0_7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Different Combinators</a:t>
            </a:r>
            <a:endParaRPr sz="2500" b="1">
              <a:solidFill>
                <a:srgbClr val="073763"/>
              </a:solidFill>
              <a:latin typeface="Montserrat"/>
              <a:ea typeface="Montserrat"/>
              <a:cs typeface="Montserrat"/>
              <a:sym typeface="Montserrat"/>
            </a:endParaRPr>
          </a:p>
        </p:txBody>
      </p:sp>
      <p:sp>
        <p:nvSpPr>
          <p:cNvPr id="300" name="Google Shape;300;g742f9722d8_0_7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742f9722d8_0_75"/>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four different combinators in CSS: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Descendant Selector (space)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Child Selector (&gt;)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Adjacent Sibling Selector (+)</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General Sibling Selector (~)</a:t>
            </a:r>
            <a:endParaRPr sz="1500">
              <a:solidFill>
                <a:srgbClr val="172746"/>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05"/>
        <p:cNvGrpSpPr/>
        <p:nvPr/>
      </p:nvGrpSpPr>
      <p:grpSpPr>
        <a:xfrm>
          <a:off x="0" y="0"/>
          <a:ext cx="0" cy="0"/>
          <a:chOff x="0" y="0"/>
          <a:chExt cx="0" cy="0"/>
        </a:xfrm>
      </p:grpSpPr>
      <p:sp>
        <p:nvSpPr>
          <p:cNvPr id="306" name="Google Shape;306;g6b17984c3f_0_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Descendant Selector</a:t>
            </a:r>
            <a:endParaRPr sz="2500" b="1">
              <a:solidFill>
                <a:srgbClr val="073763"/>
              </a:solidFill>
              <a:latin typeface="Montserrat"/>
              <a:ea typeface="Montserrat"/>
              <a:cs typeface="Montserrat"/>
              <a:sym typeface="Montserrat"/>
            </a:endParaRPr>
          </a:p>
        </p:txBody>
      </p:sp>
      <p:sp>
        <p:nvSpPr>
          <p:cNvPr id="307" name="Google Shape;307;g6b17984c3f_0_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g6b17984c3f_0_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Syntax:</a:t>
            </a:r>
            <a:r>
              <a:rPr lang="en-US" sz="1500">
                <a:solidFill>
                  <a:srgbClr val="172746"/>
                </a:solidFill>
                <a:latin typeface="Montserrat"/>
                <a:ea typeface="Montserrat"/>
                <a:cs typeface="Montserrat"/>
                <a:sym typeface="Montserrat"/>
              </a:rPr>
              <a:t> </a:t>
            </a:r>
            <a:r>
              <a:rPr lang="en-US" sz="1500" i="1">
                <a:solidFill>
                  <a:srgbClr val="172746"/>
                </a:solidFill>
                <a:latin typeface="Montserrat"/>
                <a:ea typeface="Montserrat"/>
                <a:cs typeface="Montserrat"/>
                <a:sym typeface="Montserrat"/>
              </a:rPr>
              <a:t>selector_a selector_b</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space in between selectors is the Descendant selector.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descendant selector, will select all the elements matching </a:t>
            </a:r>
            <a:r>
              <a:rPr lang="en-US" sz="1500" i="1">
                <a:solidFill>
                  <a:srgbClr val="172746"/>
                </a:solidFill>
                <a:latin typeface="Montserrat"/>
                <a:ea typeface="Montserrat"/>
                <a:cs typeface="Montserrat"/>
                <a:sym typeface="Montserrat"/>
              </a:rPr>
              <a:t>selector_b </a:t>
            </a:r>
            <a:r>
              <a:rPr lang="en-US" sz="1500">
                <a:solidFill>
                  <a:srgbClr val="172746"/>
                </a:solidFill>
                <a:latin typeface="Montserrat"/>
                <a:ea typeface="Montserrat"/>
                <a:cs typeface="Montserrat"/>
                <a:sym typeface="Montserrat"/>
              </a:rPr>
              <a:t>which are </a:t>
            </a:r>
            <a:r>
              <a:rPr lang="en-US" sz="1500" b="1" u="sng">
                <a:solidFill>
                  <a:srgbClr val="172746"/>
                </a:solidFill>
                <a:latin typeface="Montserrat"/>
                <a:ea typeface="Montserrat"/>
                <a:cs typeface="Montserrat"/>
                <a:sym typeface="Montserrat"/>
              </a:rPr>
              <a:t>DESCENDANTS</a:t>
            </a:r>
            <a:r>
              <a:rPr lang="en-US" sz="1500">
                <a:solidFill>
                  <a:srgbClr val="172746"/>
                </a:solidFill>
                <a:latin typeface="Montserrat"/>
                <a:ea typeface="Montserrat"/>
                <a:cs typeface="Montserrat"/>
                <a:sym typeface="Montserrat"/>
              </a:rPr>
              <a:t> of the elements matching </a:t>
            </a:r>
            <a:r>
              <a:rPr lang="en-US" sz="1500" i="1">
                <a:solidFill>
                  <a:srgbClr val="172746"/>
                </a:solidFill>
                <a:latin typeface="Montserrat"/>
                <a:ea typeface="Montserrat"/>
                <a:cs typeface="Montserrat"/>
                <a:sym typeface="Montserrat"/>
              </a:rPr>
              <a:t>selector_a</a:t>
            </a:r>
            <a:endParaRPr sz="1500" i="1">
              <a:solidFill>
                <a:srgbClr val="172746"/>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12"/>
        <p:cNvGrpSpPr/>
        <p:nvPr/>
      </p:nvGrpSpPr>
      <p:grpSpPr>
        <a:xfrm>
          <a:off x="0" y="0"/>
          <a:ext cx="0" cy="0"/>
          <a:chOff x="0" y="0"/>
          <a:chExt cx="0" cy="0"/>
        </a:xfrm>
      </p:grpSpPr>
      <p:sp>
        <p:nvSpPr>
          <p:cNvPr id="313" name="Google Shape;313;g6b17984c3f_0_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Child Selector</a:t>
            </a:r>
            <a:endParaRPr sz="2500" b="1">
              <a:solidFill>
                <a:srgbClr val="073763"/>
              </a:solidFill>
              <a:latin typeface="Montserrat"/>
              <a:ea typeface="Montserrat"/>
              <a:cs typeface="Montserrat"/>
              <a:sym typeface="Montserrat"/>
            </a:endParaRPr>
          </a:p>
        </p:txBody>
      </p:sp>
      <p:sp>
        <p:nvSpPr>
          <p:cNvPr id="314" name="Google Shape;314;g6b17984c3f_0_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g6b17984c3f_0_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Syntax:</a:t>
            </a:r>
            <a:r>
              <a:rPr lang="en-US" sz="1500">
                <a:solidFill>
                  <a:srgbClr val="172746"/>
                </a:solidFill>
                <a:latin typeface="Montserrat"/>
                <a:ea typeface="Montserrat"/>
                <a:cs typeface="Montserrat"/>
                <a:sym typeface="Montserrat"/>
              </a:rPr>
              <a:t> </a:t>
            </a:r>
            <a:r>
              <a:rPr lang="en-US" sz="1500" i="1">
                <a:solidFill>
                  <a:srgbClr val="172746"/>
                </a:solidFill>
                <a:latin typeface="Montserrat"/>
                <a:ea typeface="Montserrat"/>
                <a:cs typeface="Montserrat"/>
                <a:sym typeface="Montserrat"/>
              </a:rPr>
              <a:t>selector_a &gt; selector_b</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greater than sign is the Child Selector.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child selector, will select all the elements matching </a:t>
            </a:r>
            <a:r>
              <a:rPr lang="en-US" sz="1500" i="1">
                <a:solidFill>
                  <a:srgbClr val="172746"/>
                </a:solidFill>
                <a:latin typeface="Montserrat"/>
                <a:ea typeface="Montserrat"/>
                <a:cs typeface="Montserrat"/>
                <a:sym typeface="Montserrat"/>
              </a:rPr>
              <a:t>selector_b </a:t>
            </a:r>
            <a:r>
              <a:rPr lang="en-US" sz="1500">
                <a:solidFill>
                  <a:srgbClr val="172746"/>
                </a:solidFill>
                <a:latin typeface="Montserrat"/>
                <a:ea typeface="Montserrat"/>
                <a:cs typeface="Montserrat"/>
                <a:sym typeface="Montserrat"/>
              </a:rPr>
              <a:t>which are </a:t>
            </a:r>
            <a:r>
              <a:rPr lang="en-US" sz="1500" b="1" u="sng">
                <a:solidFill>
                  <a:srgbClr val="172746"/>
                </a:solidFill>
                <a:latin typeface="Montserrat"/>
                <a:ea typeface="Montserrat"/>
                <a:cs typeface="Montserrat"/>
                <a:sym typeface="Montserrat"/>
              </a:rPr>
              <a:t>DIRECT CHILD</a:t>
            </a:r>
            <a:r>
              <a:rPr lang="en-US" sz="1500">
                <a:solidFill>
                  <a:srgbClr val="172746"/>
                </a:solidFill>
                <a:latin typeface="Montserrat"/>
                <a:ea typeface="Montserrat"/>
                <a:cs typeface="Montserrat"/>
                <a:sym typeface="Montserrat"/>
              </a:rPr>
              <a:t> of the elements matching </a:t>
            </a:r>
            <a:r>
              <a:rPr lang="en-US" sz="1500" i="1">
                <a:solidFill>
                  <a:srgbClr val="172746"/>
                </a:solidFill>
                <a:latin typeface="Montserrat"/>
                <a:ea typeface="Montserrat"/>
                <a:cs typeface="Montserrat"/>
                <a:sym typeface="Montserrat"/>
              </a:rPr>
              <a:t>selector_a</a:t>
            </a:r>
            <a:endParaRPr sz="1500">
              <a:solidFill>
                <a:srgbClr val="172746"/>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19"/>
        <p:cNvGrpSpPr/>
        <p:nvPr/>
      </p:nvGrpSpPr>
      <p:grpSpPr>
        <a:xfrm>
          <a:off x="0" y="0"/>
          <a:ext cx="0" cy="0"/>
          <a:chOff x="0" y="0"/>
          <a:chExt cx="0" cy="0"/>
        </a:xfrm>
      </p:grpSpPr>
      <p:pic>
        <p:nvPicPr>
          <p:cNvPr id="320" name="Google Shape;320;g6b17984c3f_0_24"/>
          <p:cNvPicPr preferRelativeResize="0"/>
          <p:nvPr/>
        </p:nvPicPr>
        <p:blipFill>
          <a:blip r:embed="rId3">
            <a:alphaModFix/>
          </a:blip>
          <a:stretch>
            <a:fillRect/>
          </a:stretch>
        </p:blipFill>
        <p:spPr>
          <a:xfrm>
            <a:off x="803625" y="-64300"/>
            <a:ext cx="7536748"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24"/>
        <p:cNvGrpSpPr/>
        <p:nvPr/>
      </p:nvGrpSpPr>
      <p:grpSpPr>
        <a:xfrm>
          <a:off x="0" y="0"/>
          <a:ext cx="0" cy="0"/>
          <a:chOff x="0" y="0"/>
          <a:chExt cx="0" cy="0"/>
        </a:xfrm>
      </p:grpSpPr>
      <p:sp>
        <p:nvSpPr>
          <p:cNvPr id="325" name="Google Shape;325;g6b17984c3f_0_1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Adjacent Sibling Selector</a:t>
            </a:r>
            <a:endParaRPr sz="2500" b="1">
              <a:solidFill>
                <a:srgbClr val="073763"/>
              </a:solidFill>
              <a:latin typeface="Montserrat"/>
              <a:ea typeface="Montserrat"/>
              <a:cs typeface="Montserrat"/>
              <a:sym typeface="Montserrat"/>
            </a:endParaRPr>
          </a:p>
        </p:txBody>
      </p:sp>
      <p:sp>
        <p:nvSpPr>
          <p:cNvPr id="326" name="Google Shape;326;g6b17984c3f_0_1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g6b17984c3f_0_15"/>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Syntax:</a:t>
            </a:r>
            <a:r>
              <a:rPr lang="en-US" sz="1500">
                <a:solidFill>
                  <a:srgbClr val="172746"/>
                </a:solidFill>
                <a:latin typeface="Montserrat"/>
                <a:ea typeface="Montserrat"/>
                <a:cs typeface="Montserrat"/>
                <a:sym typeface="Montserrat"/>
              </a:rPr>
              <a:t> </a:t>
            </a:r>
            <a:r>
              <a:rPr lang="en-US" sz="1500" i="1">
                <a:solidFill>
                  <a:srgbClr val="172746"/>
                </a:solidFill>
                <a:latin typeface="Montserrat"/>
                <a:ea typeface="Montserrat"/>
                <a:cs typeface="Montserrat"/>
                <a:sym typeface="Montserrat"/>
              </a:rPr>
              <a:t>selector_a + selector_b</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plus sign is the Adjacent sibling selector.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An adjacent sibling selector allows you to select an element that is directly after another specific element i.e, </a:t>
            </a:r>
            <a:r>
              <a:rPr lang="en-US" sz="1500" b="1" u="sng">
                <a:solidFill>
                  <a:srgbClr val="172746"/>
                </a:solidFill>
                <a:latin typeface="Montserrat"/>
                <a:ea typeface="Montserrat"/>
                <a:cs typeface="Montserrat"/>
                <a:sym typeface="Montserrat"/>
              </a:rPr>
              <a:t>if </a:t>
            </a:r>
            <a:r>
              <a:rPr lang="en-US" sz="1500" b="1" i="1" u="sng">
                <a:solidFill>
                  <a:srgbClr val="172746"/>
                </a:solidFill>
                <a:latin typeface="Montserrat"/>
                <a:ea typeface="Montserrat"/>
                <a:cs typeface="Montserrat"/>
                <a:sym typeface="Montserrat"/>
              </a:rPr>
              <a:t>selector_b </a:t>
            </a:r>
            <a:r>
              <a:rPr lang="en-US" sz="1500" b="1" u="sng">
                <a:solidFill>
                  <a:srgbClr val="172746"/>
                </a:solidFill>
                <a:latin typeface="Montserrat"/>
                <a:ea typeface="Montserrat"/>
                <a:cs typeface="Montserrat"/>
                <a:sym typeface="Montserrat"/>
              </a:rPr>
              <a:t>is an immediate sibling of </a:t>
            </a:r>
            <a:r>
              <a:rPr lang="en-US" sz="1500" b="1" i="1" u="sng">
                <a:solidFill>
                  <a:srgbClr val="172746"/>
                </a:solidFill>
                <a:latin typeface="Montserrat"/>
                <a:ea typeface="Montserrat"/>
                <a:cs typeface="Montserrat"/>
                <a:sym typeface="Montserrat"/>
              </a:rPr>
              <a:t>selector_a</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NOTE: Siblings are the elements which have the same parent element and come after the target element.</a:t>
            </a:r>
            <a:endParaRPr sz="1500">
              <a:solidFill>
                <a:srgbClr val="172746"/>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31"/>
        <p:cNvGrpSpPr/>
        <p:nvPr/>
      </p:nvGrpSpPr>
      <p:grpSpPr>
        <a:xfrm>
          <a:off x="0" y="0"/>
          <a:ext cx="0" cy="0"/>
          <a:chOff x="0" y="0"/>
          <a:chExt cx="0" cy="0"/>
        </a:xfrm>
      </p:grpSpPr>
      <p:pic>
        <p:nvPicPr>
          <p:cNvPr id="332" name="Google Shape;332;g6b17984c3f_0_36"/>
          <p:cNvPicPr preferRelativeResize="0"/>
          <p:nvPr/>
        </p:nvPicPr>
        <p:blipFill>
          <a:blip r:embed="rId3">
            <a:alphaModFix/>
          </a:blip>
          <a:stretch>
            <a:fillRect/>
          </a:stretch>
        </p:blipFill>
        <p:spPr>
          <a:xfrm>
            <a:off x="0" y="189500"/>
            <a:ext cx="9144000" cy="47645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36"/>
        <p:cNvGrpSpPr/>
        <p:nvPr/>
      </p:nvGrpSpPr>
      <p:grpSpPr>
        <a:xfrm>
          <a:off x="0" y="0"/>
          <a:ext cx="0" cy="0"/>
          <a:chOff x="0" y="0"/>
          <a:chExt cx="0" cy="0"/>
        </a:xfrm>
      </p:grpSpPr>
      <p:sp>
        <p:nvSpPr>
          <p:cNvPr id="337" name="Google Shape;337;g6b17984c3f_0_4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General Sibling Selector</a:t>
            </a:r>
            <a:endParaRPr sz="2500" b="1">
              <a:solidFill>
                <a:srgbClr val="073763"/>
              </a:solidFill>
              <a:latin typeface="Montserrat"/>
              <a:ea typeface="Montserrat"/>
              <a:cs typeface="Montserrat"/>
              <a:sym typeface="Montserrat"/>
            </a:endParaRPr>
          </a:p>
        </p:txBody>
      </p:sp>
      <p:sp>
        <p:nvSpPr>
          <p:cNvPr id="338" name="Google Shape;338;g6b17984c3f_0_4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g6b17984c3f_0_4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Syntax:</a:t>
            </a:r>
            <a:r>
              <a:rPr lang="en-US" sz="1500">
                <a:solidFill>
                  <a:srgbClr val="172746"/>
                </a:solidFill>
                <a:latin typeface="Montserrat"/>
                <a:ea typeface="Montserrat"/>
                <a:cs typeface="Montserrat"/>
                <a:sym typeface="Montserrat"/>
              </a:rPr>
              <a:t> </a:t>
            </a:r>
            <a:r>
              <a:rPr lang="en-US" sz="1500" i="1">
                <a:solidFill>
                  <a:srgbClr val="172746"/>
                </a:solidFill>
                <a:latin typeface="Montserrat"/>
                <a:ea typeface="Montserrat"/>
                <a:cs typeface="Montserrat"/>
                <a:sym typeface="Montserrat"/>
              </a:rPr>
              <a:t>selector_a ~ selector_b</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tilde sign is the General sibling selector.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General Sibling selector is very much like Adjacent Sibling Selector. The only difference is that </a:t>
            </a:r>
            <a:r>
              <a:rPr lang="en-US" sz="1500" b="1" u="sng">
                <a:solidFill>
                  <a:srgbClr val="172746"/>
                </a:solidFill>
                <a:latin typeface="Montserrat"/>
                <a:ea typeface="Montserrat"/>
                <a:cs typeface="Montserrat"/>
                <a:sym typeface="Montserrat"/>
              </a:rPr>
              <a:t>all the siblings are selected</a:t>
            </a:r>
            <a:r>
              <a:rPr lang="en-US" sz="1500">
                <a:solidFill>
                  <a:srgbClr val="172746"/>
                </a:solidFill>
                <a:latin typeface="Montserrat"/>
                <a:ea typeface="Montserrat"/>
                <a:cs typeface="Montserrat"/>
                <a:sym typeface="Montserrat"/>
              </a:rPr>
              <a:t> rather than just the immediate one.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NOTE: Siblings are the elements which have the same parent element and come after the target element.</a:t>
            </a:r>
            <a:endParaRPr sz="1500">
              <a:solidFill>
                <a:srgbClr val="172746"/>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43"/>
        <p:cNvGrpSpPr/>
        <p:nvPr/>
      </p:nvGrpSpPr>
      <p:grpSpPr>
        <a:xfrm>
          <a:off x="0" y="0"/>
          <a:ext cx="0" cy="0"/>
          <a:chOff x="0" y="0"/>
          <a:chExt cx="0" cy="0"/>
        </a:xfrm>
      </p:grpSpPr>
      <p:pic>
        <p:nvPicPr>
          <p:cNvPr id="344" name="Google Shape;344;g6b17984c3f_0_31"/>
          <p:cNvPicPr preferRelativeResize="0"/>
          <p:nvPr/>
        </p:nvPicPr>
        <p:blipFill>
          <a:blip r:embed="rId3">
            <a:alphaModFix/>
          </a:blip>
          <a:stretch>
            <a:fillRect/>
          </a:stretch>
        </p:blipFill>
        <p:spPr>
          <a:xfrm>
            <a:off x="0" y="189500"/>
            <a:ext cx="9144000" cy="47645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g6548aeef45_0_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50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48"/>
        <p:cNvGrpSpPr/>
        <p:nvPr/>
      </p:nvGrpSpPr>
      <p:grpSpPr>
        <a:xfrm>
          <a:off x="0" y="0"/>
          <a:ext cx="0" cy="0"/>
          <a:chOff x="0" y="0"/>
          <a:chExt cx="0" cy="0"/>
        </a:xfrm>
      </p:grpSpPr>
      <p:sp>
        <p:nvSpPr>
          <p:cNvPr id="349" name="Google Shape;349;g7437173688_0_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Combinators Summary</a:t>
            </a:r>
            <a:endParaRPr sz="2500" b="1">
              <a:solidFill>
                <a:srgbClr val="073763"/>
              </a:solidFill>
              <a:latin typeface="Montserrat"/>
              <a:ea typeface="Montserrat"/>
              <a:cs typeface="Montserrat"/>
              <a:sym typeface="Montserrat"/>
            </a:endParaRPr>
          </a:p>
        </p:txBody>
      </p:sp>
      <p:sp>
        <p:nvSpPr>
          <p:cNvPr id="350" name="Google Shape;350;g7437173688_0_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g7437173688_0_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It saves you from writing tons of extra classes and IDs.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You can select child elements using the parent elements. For eg, the drop down.</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You should not just use combinators and you should not just add classes and IDs. You </a:t>
            </a:r>
            <a:r>
              <a:rPr lang="en-US" sz="1500" b="1">
                <a:solidFill>
                  <a:srgbClr val="172746"/>
                </a:solidFill>
                <a:latin typeface="Montserrat"/>
                <a:ea typeface="Montserrat"/>
                <a:cs typeface="Montserrat"/>
                <a:sym typeface="Montserrat"/>
              </a:rPr>
              <a:t>need to find a balance</a:t>
            </a:r>
            <a:r>
              <a:rPr lang="en-US" sz="1500">
                <a:solidFill>
                  <a:srgbClr val="172746"/>
                </a:solidFill>
                <a:latin typeface="Montserrat"/>
                <a:ea typeface="Montserrat"/>
                <a:cs typeface="Montserrat"/>
                <a:sym typeface="Montserrat"/>
              </a:rPr>
              <a:t> between both.</a:t>
            </a:r>
            <a:endParaRPr sz="1500">
              <a:solidFill>
                <a:srgbClr val="172746"/>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g6b17984c3f_0_4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357" name="Google Shape;357;g6b17984c3f_0_47"/>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BACKGROUNDS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61"/>
        <p:cNvGrpSpPr/>
        <p:nvPr/>
      </p:nvGrpSpPr>
      <p:grpSpPr>
        <a:xfrm>
          <a:off x="0" y="0"/>
          <a:ext cx="0" cy="0"/>
          <a:chOff x="0" y="0"/>
          <a:chExt cx="0" cy="0"/>
        </a:xfrm>
      </p:grpSpPr>
      <p:sp>
        <p:nvSpPr>
          <p:cNvPr id="362" name="Google Shape;362;g6b17984c3f_1_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Background Properties</a:t>
            </a:r>
            <a:endParaRPr sz="2500" b="1">
              <a:solidFill>
                <a:srgbClr val="073763"/>
              </a:solidFill>
              <a:latin typeface="Montserrat"/>
              <a:ea typeface="Montserrat"/>
              <a:cs typeface="Montserrat"/>
              <a:sym typeface="Montserrat"/>
            </a:endParaRPr>
          </a:p>
        </p:txBody>
      </p:sp>
      <p:sp>
        <p:nvSpPr>
          <p:cNvPr id="363" name="Google Shape;363;g6b17984c3f_1_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g6b17984c3f_1_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365" name="Google Shape;365;g6b17984c3f_1_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These are the background related properties: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background-color:</a:t>
            </a:r>
            <a:r>
              <a:rPr lang="en-US" sz="1500">
                <a:solidFill>
                  <a:srgbClr val="172746"/>
                </a:solidFill>
                <a:latin typeface="Montserrat"/>
                <a:ea typeface="Montserrat"/>
                <a:cs typeface="Montserrat"/>
                <a:sym typeface="Montserrat"/>
              </a:rPr>
              <a:t> Accepts a color value.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background-image:</a:t>
            </a:r>
            <a:r>
              <a:rPr lang="en-US" sz="1500">
                <a:solidFill>
                  <a:srgbClr val="172746"/>
                </a:solidFill>
                <a:latin typeface="Montserrat"/>
                <a:ea typeface="Montserrat"/>
                <a:cs typeface="Montserrat"/>
                <a:sym typeface="Montserrat"/>
              </a:rPr>
              <a:t> Accepts a url for the image location -&gt; url(“”)</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background-repeat:</a:t>
            </a:r>
            <a:r>
              <a:rPr lang="en-US" sz="1500">
                <a:solidFill>
                  <a:srgbClr val="172746"/>
                </a:solidFill>
                <a:latin typeface="Montserrat"/>
                <a:ea typeface="Montserrat"/>
                <a:cs typeface="Montserrat"/>
                <a:sym typeface="Montserrat"/>
              </a:rPr>
              <a:t> repeat(default) | repeat-x | repeat-y | no-repeat.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background-position:</a:t>
            </a:r>
            <a:r>
              <a:rPr lang="en-US" sz="1500">
                <a:solidFill>
                  <a:srgbClr val="172746"/>
                </a:solidFill>
                <a:latin typeface="Montserrat"/>
                <a:ea typeface="Montserrat"/>
                <a:cs typeface="Montserrat"/>
                <a:sym typeface="Montserrat"/>
              </a:rPr>
              <a:t> left top right bottom center (Combination of two) | % | px</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background-size:</a:t>
            </a:r>
            <a:r>
              <a:rPr lang="en-US" sz="1500">
                <a:solidFill>
                  <a:srgbClr val="172746"/>
                </a:solidFill>
                <a:latin typeface="Montserrat"/>
                <a:ea typeface="Montserrat"/>
                <a:cs typeface="Montserrat"/>
                <a:sym typeface="Montserrat"/>
              </a:rPr>
              <a:t> auto(default, uses original size) | dimensions | cover( fills the space) | contain(makes full image visible)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background-attachment:</a:t>
            </a:r>
            <a:r>
              <a:rPr lang="en-US" sz="1500">
                <a:solidFill>
                  <a:srgbClr val="172746"/>
                </a:solidFill>
                <a:latin typeface="Montserrat"/>
                <a:ea typeface="Montserrat"/>
                <a:cs typeface="Montserrat"/>
                <a:sym typeface="Montserrat"/>
              </a:rPr>
              <a:t> scroll(default) | fixed</a:t>
            </a:r>
            <a:endParaRPr sz="1500">
              <a:solidFill>
                <a:srgbClr val="172746"/>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g743d62d122_0_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371" name="Google Shape;371;g743d62d122_0_18"/>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GRADIENTS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75"/>
        <p:cNvGrpSpPr/>
        <p:nvPr/>
      </p:nvGrpSpPr>
      <p:grpSpPr>
        <a:xfrm>
          <a:off x="0" y="0"/>
          <a:ext cx="0" cy="0"/>
          <a:chOff x="0" y="0"/>
          <a:chExt cx="0" cy="0"/>
        </a:xfrm>
      </p:grpSpPr>
      <p:pic>
        <p:nvPicPr>
          <p:cNvPr id="376" name="Google Shape;376;g743d62d122_0_12"/>
          <p:cNvPicPr preferRelativeResize="0"/>
          <p:nvPr/>
        </p:nvPicPr>
        <p:blipFill>
          <a:blip r:embed="rId3">
            <a:alphaModFix/>
          </a:blip>
          <a:stretch>
            <a:fillRect/>
          </a:stretch>
        </p:blipFill>
        <p:spPr>
          <a:xfrm>
            <a:off x="461413" y="0"/>
            <a:ext cx="8221169"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80"/>
        <p:cNvGrpSpPr/>
        <p:nvPr/>
      </p:nvGrpSpPr>
      <p:grpSpPr>
        <a:xfrm>
          <a:off x="0" y="0"/>
          <a:ext cx="0" cy="0"/>
          <a:chOff x="0" y="0"/>
          <a:chExt cx="0" cy="0"/>
        </a:xfrm>
      </p:grpSpPr>
      <p:sp>
        <p:nvSpPr>
          <p:cNvPr id="381" name="Google Shape;381;g743d62d122_0_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Gradient: Linear</a:t>
            </a:r>
            <a:endParaRPr sz="2500" b="1">
              <a:solidFill>
                <a:srgbClr val="073763"/>
              </a:solidFill>
              <a:latin typeface="Montserrat"/>
              <a:ea typeface="Montserrat"/>
              <a:cs typeface="Montserrat"/>
              <a:sym typeface="Montserrat"/>
            </a:endParaRPr>
          </a:p>
        </p:txBody>
      </p:sp>
      <p:sp>
        <p:nvSpPr>
          <p:cNvPr id="382" name="Google Shape;382;g743d62d122_0_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g743d62d122_0_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In the linear gradient the color transition is linear i.e, it can go either up, down, left, right or diagonal.</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background-image: linear-gradient(angle, color-1, color-2,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Angle: to bottom | to top | to left | to right | angle in deg.</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Color: Hex, RGB, RGBA</a:t>
            </a:r>
            <a:endParaRPr sz="1500">
              <a:solidFill>
                <a:srgbClr val="172746"/>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87"/>
        <p:cNvGrpSpPr/>
        <p:nvPr/>
      </p:nvGrpSpPr>
      <p:grpSpPr>
        <a:xfrm>
          <a:off x="0" y="0"/>
          <a:ext cx="0" cy="0"/>
          <a:chOff x="0" y="0"/>
          <a:chExt cx="0" cy="0"/>
        </a:xfrm>
      </p:grpSpPr>
      <p:sp>
        <p:nvSpPr>
          <p:cNvPr id="388" name="Google Shape;388;g743d62d122_0_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Gradient: Radial</a:t>
            </a:r>
            <a:endParaRPr sz="2500" b="1">
              <a:solidFill>
                <a:srgbClr val="073763"/>
              </a:solidFill>
              <a:latin typeface="Montserrat"/>
              <a:ea typeface="Montserrat"/>
              <a:cs typeface="Montserrat"/>
              <a:sym typeface="Montserrat"/>
            </a:endParaRPr>
          </a:p>
        </p:txBody>
      </p:sp>
      <p:sp>
        <p:nvSpPr>
          <p:cNvPr id="389" name="Google Shape;389;g743d62d122_0_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g743d62d122_0_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In radial gradient the color transition is circular. It looks like rings of different color.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background-image: radial-gradient([shape] [size] [at position], start-color, ..., last-color);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Shape: circle | ellipse(default).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Size: closest-side | farthest-side | closest-corner | farthest-corner(default).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Position: at top left right bottom center (combination of two) center center(default).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Color: Hex, RGB, RGBA</a:t>
            </a:r>
            <a:endParaRPr sz="1500">
              <a:solidFill>
                <a:srgbClr val="172746"/>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g657139bfc6_1_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396" name="Google Shape;396;g657139bfc6_1_45"/>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TEXT EFFECTS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00"/>
        <p:cNvGrpSpPr/>
        <p:nvPr/>
      </p:nvGrpSpPr>
      <p:grpSpPr>
        <a:xfrm>
          <a:off x="0" y="0"/>
          <a:ext cx="0" cy="0"/>
          <a:chOff x="0" y="0"/>
          <a:chExt cx="0" cy="0"/>
        </a:xfrm>
      </p:grpSpPr>
      <p:sp>
        <p:nvSpPr>
          <p:cNvPr id="401" name="Google Shape;401;g74498d4edb_0_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Text Flow Related Properties</a:t>
            </a:r>
            <a:endParaRPr sz="2500" b="1">
              <a:solidFill>
                <a:srgbClr val="073763"/>
              </a:solidFill>
              <a:latin typeface="Montserrat"/>
              <a:ea typeface="Montserrat"/>
              <a:cs typeface="Montserrat"/>
              <a:sym typeface="Montserrat"/>
            </a:endParaRPr>
          </a:p>
        </p:txBody>
      </p:sp>
      <p:sp>
        <p:nvSpPr>
          <p:cNvPr id="402" name="Google Shape;402;g74498d4edb_0_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g74498d4edb_0_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white-space:</a:t>
            </a:r>
            <a:r>
              <a:rPr lang="en-US" sz="1500">
                <a:solidFill>
                  <a:srgbClr val="172746"/>
                </a:solidFill>
                <a:latin typeface="Montserrat"/>
                <a:ea typeface="Montserrat"/>
                <a:cs typeface="Montserrat"/>
                <a:sym typeface="Montserrat"/>
              </a:rPr>
              <a:t> normal(default) | nowrap | pre(acts as &lt;pre&gt; tag)</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text-overflow:</a:t>
            </a:r>
            <a:r>
              <a:rPr lang="en-US" sz="1500">
                <a:solidFill>
                  <a:srgbClr val="172746"/>
                </a:solidFill>
                <a:latin typeface="Montserrat"/>
                <a:ea typeface="Montserrat"/>
                <a:cs typeface="Montserrat"/>
                <a:sym typeface="Montserrat"/>
              </a:rPr>
              <a:t> clip | ellipsis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Note: For clip|ellipsis to work you need to add the following two properties: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white-space: nowrap;</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overflow: hidden;</a:t>
            </a:r>
            <a:endParaRPr sz="1500">
              <a:solidFill>
                <a:srgbClr val="172746"/>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74498d4edb_0_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409" name="Google Shape;409;g74498d4edb_0_25"/>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FLEX BOX</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g7403ea03ee_0_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130" name="Google Shape;130;g7403ea03ee_0_2"/>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SYNTAX</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13"/>
        <p:cNvGrpSpPr/>
        <p:nvPr/>
      </p:nvGrpSpPr>
      <p:grpSpPr>
        <a:xfrm>
          <a:off x="0" y="0"/>
          <a:ext cx="0" cy="0"/>
          <a:chOff x="0" y="0"/>
          <a:chExt cx="0" cy="0"/>
        </a:xfrm>
      </p:grpSpPr>
      <p:pic>
        <p:nvPicPr>
          <p:cNvPr id="414" name="Google Shape;414;g74498d4edb_0_3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18"/>
        <p:cNvGrpSpPr/>
        <p:nvPr/>
      </p:nvGrpSpPr>
      <p:grpSpPr>
        <a:xfrm>
          <a:off x="0" y="0"/>
          <a:ext cx="0" cy="0"/>
          <a:chOff x="0" y="0"/>
          <a:chExt cx="0" cy="0"/>
        </a:xfrm>
      </p:grpSpPr>
      <p:sp>
        <p:nvSpPr>
          <p:cNvPr id="419" name="Google Shape;419;g74498d4edb_0_1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Flex Layout</a:t>
            </a:r>
            <a:endParaRPr sz="2500" b="1">
              <a:solidFill>
                <a:srgbClr val="073763"/>
              </a:solidFill>
              <a:latin typeface="Montserrat"/>
              <a:ea typeface="Montserrat"/>
              <a:cs typeface="Montserrat"/>
              <a:sym typeface="Montserrat"/>
            </a:endParaRPr>
          </a:p>
        </p:txBody>
      </p:sp>
      <p:sp>
        <p:nvSpPr>
          <p:cNvPr id="420" name="Google Shape;420;g74498d4edb_0_1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g74498d4edb_0_12"/>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flex layout gives container the ability to alter it’s items' width and height to best fill the available space.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 flex container expands items to fill available free space, or shrinks them to prevent overflow. This makes it </a:t>
            </a:r>
            <a:r>
              <a:rPr lang="en-US" sz="1500" b="1">
                <a:solidFill>
                  <a:srgbClr val="172746"/>
                </a:solidFill>
                <a:latin typeface="Montserrat"/>
                <a:ea typeface="Montserrat"/>
                <a:cs typeface="Montserrat"/>
                <a:sym typeface="Montserrat"/>
              </a:rPr>
              <a:t>perfect for designing layouts</a:t>
            </a:r>
            <a:r>
              <a:rPr lang="en-US" sz="1500">
                <a:solidFill>
                  <a:srgbClr val="172746"/>
                </a:solidFill>
                <a:latin typeface="Montserrat"/>
                <a:ea typeface="Montserrat"/>
                <a:cs typeface="Montserrat"/>
                <a:sym typeface="Montserrat"/>
              </a:rPr>
              <a:t> for which the size is unknown or flexible.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Block elements layout vertically, Inline elements layout horizontally but Flex can create layouts both horizontal and vertical based on certain properties.</a:t>
            </a:r>
            <a:endParaRPr sz="1500">
              <a:solidFill>
                <a:srgbClr val="172746"/>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25"/>
        <p:cNvGrpSpPr/>
        <p:nvPr/>
      </p:nvGrpSpPr>
      <p:grpSpPr>
        <a:xfrm>
          <a:off x="0" y="0"/>
          <a:ext cx="0" cy="0"/>
          <a:chOff x="0" y="0"/>
          <a:chExt cx="0" cy="0"/>
        </a:xfrm>
      </p:grpSpPr>
      <p:pic>
        <p:nvPicPr>
          <p:cNvPr id="426" name="Google Shape;426;g74498d4edb_0_4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399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30"/>
        <p:cNvGrpSpPr/>
        <p:nvPr/>
      </p:nvGrpSpPr>
      <p:grpSpPr>
        <a:xfrm>
          <a:off x="0" y="0"/>
          <a:ext cx="0" cy="0"/>
          <a:chOff x="0" y="0"/>
          <a:chExt cx="0" cy="0"/>
        </a:xfrm>
      </p:grpSpPr>
      <p:sp>
        <p:nvSpPr>
          <p:cNvPr id="431" name="Google Shape;431;g74498d4edb_0_7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Flex Properties</a:t>
            </a:r>
            <a:endParaRPr sz="2500" b="1">
              <a:solidFill>
                <a:srgbClr val="073763"/>
              </a:solidFill>
              <a:latin typeface="Montserrat"/>
              <a:ea typeface="Montserrat"/>
              <a:cs typeface="Montserrat"/>
              <a:sym typeface="Montserrat"/>
            </a:endParaRPr>
          </a:p>
        </p:txBody>
      </p:sp>
      <p:sp>
        <p:nvSpPr>
          <p:cNvPr id="432" name="Google Shape;432;g74498d4edb_0_7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g74498d4edb_0_7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some of the properties: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Display Value - flex | inline-flex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Flex Direction - row | row-reverse | column | column-reverse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Main Axis and Cross Axis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Flex Start and Flex End</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Justify-Content: flex-start | flex-end | center | space-between | space-around | space-evenly. //align elements along the main axis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Flex Wrap: wrap | nowrap | wrap-reverse.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Align Items: stretch | flex-start | flex-end | center | baseline.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Align Content(When multiple rows/columns): flex-start | flex-end | center | space-between | space-around | stretch.</a:t>
            </a:r>
            <a:endParaRPr sz="1500">
              <a:solidFill>
                <a:srgbClr val="172746"/>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37"/>
        <p:cNvGrpSpPr/>
        <p:nvPr/>
      </p:nvGrpSpPr>
      <p:grpSpPr>
        <a:xfrm>
          <a:off x="0" y="0"/>
          <a:ext cx="0" cy="0"/>
          <a:chOff x="0" y="0"/>
          <a:chExt cx="0" cy="0"/>
        </a:xfrm>
      </p:grpSpPr>
      <p:pic>
        <p:nvPicPr>
          <p:cNvPr id="438" name="Google Shape;438;g74498d4edb_0_5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3990"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42"/>
        <p:cNvGrpSpPr/>
        <p:nvPr/>
      </p:nvGrpSpPr>
      <p:grpSpPr>
        <a:xfrm>
          <a:off x="0" y="0"/>
          <a:ext cx="0" cy="0"/>
          <a:chOff x="0" y="0"/>
          <a:chExt cx="0" cy="0"/>
        </a:xfrm>
      </p:grpSpPr>
      <p:pic>
        <p:nvPicPr>
          <p:cNvPr id="443" name="Google Shape;443;g74498d4edb_0_5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3990"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47"/>
        <p:cNvGrpSpPr/>
        <p:nvPr/>
      </p:nvGrpSpPr>
      <p:grpSpPr>
        <a:xfrm>
          <a:off x="0" y="0"/>
          <a:ext cx="0" cy="0"/>
          <a:chOff x="0" y="0"/>
          <a:chExt cx="0" cy="0"/>
        </a:xfrm>
      </p:grpSpPr>
      <p:pic>
        <p:nvPicPr>
          <p:cNvPr id="448" name="Google Shape;448;g74498d4edb_0_5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52"/>
        <p:cNvGrpSpPr/>
        <p:nvPr/>
      </p:nvGrpSpPr>
      <p:grpSpPr>
        <a:xfrm>
          <a:off x="0" y="0"/>
          <a:ext cx="0" cy="0"/>
          <a:chOff x="0" y="0"/>
          <a:chExt cx="0" cy="0"/>
        </a:xfrm>
      </p:grpSpPr>
      <p:pic>
        <p:nvPicPr>
          <p:cNvPr id="453" name="Google Shape;453;g74498d4edb_0_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3990"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57"/>
        <p:cNvGrpSpPr/>
        <p:nvPr/>
      </p:nvGrpSpPr>
      <p:grpSpPr>
        <a:xfrm>
          <a:off x="0" y="0"/>
          <a:ext cx="0" cy="0"/>
          <a:chOff x="0" y="0"/>
          <a:chExt cx="0" cy="0"/>
        </a:xfrm>
      </p:grpSpPr>
      <p:pic>
        <p:nvPicPr>
          <p:cNvPr id="458" name="Google Shape;458;g74498d4edb_0_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62"/>
        <p:cNvGrpSpPr/>
        <p:nvPr/>
      </p:nvGrpSpPr>
      <p:grpSpPr>
        <a:xfrm>
          <a:off x="0" y="0"/>
          <a:ext cx="0" cy="0"/>
          <a:chOff x="0" y="0"/>
          <a:chExt cx="0" cy="0"/>
        </a:xfrm>
      </p:grpSpPr>
      <p:pic>
        <p:nvPicPr>
          <p:cNvPr id="463" name="Google Shape;463;g74498d4edb_0_4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399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4"/>
        <p:cNvGrpSpPr/>
        <p:nvPr/>
      </p:nvGrpSpPr>
      <p:grpSpPr>
        <a:xfrm>
          <a:off x="0" y="0"/>
          <a:ext cx="0" cy="0"/>
          <a:chOff x="0" y="0"/>
          <a:chExt cx="0" cy="0"/>
        </a:xfrm>
      </p:grpSpPr>
      <p:pic>
        <p:nvPicPr>
          <p:cNvPr id="135" name="Google Shape;135;g7403ea03ee_0_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67"/>
        <p:cNvGrpSpPr/>
        <p:nvPr/>
      </p:nvGrpSpPr>
      <p:grpSpPr>
        <a:xfrm>
          <a:off x="0" y="0"/>
          <a:ext cx="0" cy="0"/>
          <a:chOff x="0" y="0"/>
          <a:chExt cx="0" cy="0"/>
        </a:xfrm>
      </p:grpSpPr>
      <p:pic>
        <p:nvPicPr>
          <p:cNvPr id="468" name="Google Shape;468;g74498d4edb_0_6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72"/>
        <p:cNvGrpSpPr/>
        <p:nvPr/>
      </p:nvGrpSpPr>
      <p:grpSpPr>
        <a:xfrm>
          <a:off x="0" y="0"/>
          <a:ext cx="0" cy="0"/>
          <a:chOff x="0" y="0"/>
          <a:chExt cx="0" cy="0"/>
        </a:xfrm>
      </p:grpSpPr>
      <p:pic>
        <p:nvPicPr>
          <p:cNvPr id="473" name="Google Shape;473;g74498d4edb_0_7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g74498d4edb_0_9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479" name="Google Shape;479;g74498d4edb_0_93"/>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TRANSFORMS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83"/>
        <p:cNvGrpSpPr/>
        <p:nvPr/>
      </p:nvGrpSpPr>
      <p:grpSpPr>
        <a:xfrm>
          <a:off x="0" y="0"/>
          <a:ext cx="0" cy="0"/>
          <a:chOff x="0" y="0"/>
          <a:chExt cx="0" cy="0"/>
        </a:xfrm>
      </p:grpSpPr>
      <p:sp>
        <p:nvSpPr>
          <p:cNvPr id="484" name="Google Shape;484;g74498d4edb_0_9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“transform” Property</a:t>
            </a:r>
            <a:endParaRPr sz="2500" b="1">
              <a:solidFill>
                <a:srgbClr val="073763"/>
              </a:solidFill>
              <a:latin typeface="Montserrat"/>
              <a:ea typeface="Montserrat"/>
              <a:cs typeface="Montserrat"/>
              <a:sym typeface="Montserrat"/>
            </a:endParaRPr>
          </a:p>
        </p:txBody>
      </p:sp>
      <p:sp>
        <p:nvSpPr>
          <p:cNvPr id="485" name="Google Shape;485;g74498d4edb_0_9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g74498d4edb_0_9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transform property gives access to following functions: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Translate:</a:t>
            </a:r>
            <a:r>
              <a:rPr lang="en-US" sz="1500">
                <a:solidFill>
                  <a:srgbClr val="172746"/>
                </a:solidFill>
                <a:latin typeface="Montserrat"/>
                <a:ea typeface="Montserrat"/>
                <a:cs typeface="Montserrat"/>
                <a:sym typeface="Montserrat"/>
              </a:rPr>
              <a:t> translate(x, y), translateX(), translateY(). Give values in px or %.</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Scale:</a:t>
            </a:r>
            <a:r>
              <a:rPr lang="en-US" sz="1500">
                <a:solidFill>
                  <a:srgbClr val="172746"/>
                </a:solidFill>
                <a:latin typeface="Montserrat"/>
                <a:ea typeface="Montserrat"/>
                <a:cs typeface="Montserrat"/>
                <a:sym typeface="Montserrat"/>
              </a:rPr>
              <a:t> scale(width-factor, height-factor), scaleX(), scaleY()</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Skew(Tilt):</a:t>
            </a:r>
            <a:r>
              <a:rPr lang="en-US" sz="1500">
                <a:solidFill>
                  <a:srgbClr val="172746"/>
                </a:solidFill>
                <a:latin typeface="Montserrat"/>
                <a:ea typeface="Montserrat"/>
                <a:cs typeface="Montserrat"/>
                <a:sym typeface="Montserrat"/>
              </a:rPr>
              <a:t> skeyX() and skewY(). Give an angle (+ve or -ve) in degrees. No shorthand property.</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Rotate:</a:t>
            </a:r>
            <a:r>
              <a:rPr lang="en-US" sz="1500">
                <a:solidFill>
                  <a:srgbClr val="172746"/>
                </a:solidFill>
                <a:latin typeface="Montserrat"/>
                <a:ea typeface="Montserrat"/>
                <a:cs typeface="Montserrat"/>
                <a:sym typeface="Montserrat"/>
              </a:rPr>
              <a:t> rotate(), rotateX(), rotateY(), rotateZ(). Give an angle (+ve or -ve) in degrees.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NOTE: You can add multiple functions to the same transform property. Just separate them by a space.</a:t>
            </a:r>
            <a:endParaRPr sz="1500">
              <a:solidFill>
                <a:srgbClr val="172746"/>
              </a:solidFill>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g74498d4edb_0_11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492" name="Google Shape;492;g74498d4edb_0_113"/>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TRANSITIONS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96"/>
        <p:cNvGrpSpPr/>
        <p:nvPr/>
      </p:nvGrpSpPr>
      <p:grpSpPr>
        <a:xfrm>
          <a:off x="0" y="0"/>
          <a:ext cx="0" cy="0"/>
          <a:chOff x="0" y="0"/>
          <a:chExt cx="0" cy="0"/>
        </a:xfrm>
      </p:grpSpPr>
      <p:sp>
        <p:nvSpPr>
          <p:cNvPr id="497" name="Google Shape;497;g74498d4edb_0_11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“transition” Property</a:t>
            </a:r>
            <a:endParaRPr sz="2500" b="1">
              <a:solidFill>
                <a:srgbClr val="073763"/>
              </a:solidFill>
              <a:latin typeface="Montserrat"/>
              <a:ea typeface="Montserrat"/>
              <a:cs typeface="Montserrat"/>
              <a:sym typeface="Montserrat"/>
            </a:endParaRPr>
          </a:p>
        </p:txBody>
      </p:sp>
      <p:sp>
        <p:nvSpPr>
          <p:cNvPr id="498" name="Google Shape;498;g74498d4edb_0_11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g74498d4edb_0_118"/>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transition property allows elements to change value over a specified time period rather than immediately which creates an animation effect.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transition:</a:t>
            </a:r>
            <a:r>
              <a:rPr lang="en-US" sz="1500">
                <a:solidFill>
                  <a:srgbClr val="172746"/>
                </a:solidFill>
                <a:latin typeface="Montserrat"/>
                <a:ea typeface="Montserrat"/>
                <a:cs typeface="Montserrat"/>
                <a:sym typeface="Montserrat"/>
              </a:rPr>
              <a:t> [transition-property] [transition-duration] [transition-timing-function] [transition-delay];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transition-property:</a:t>
            </a:r>
            <a:r>
              <a:rPr lang="en-US" sz="1500">
                <a:solidFill>
                  <a:srgbClr val="172746"/>
                </a:solidFill>
                <a:latin typeface="Montserrat"/>
                <a:ea typeface="Montserrat"/>
                <a:cs typeface="Montserrat"/>
                <a:sym typeface="Montserrat"/>
              </a:rPr>
              <a:t> all or specific property name. Can also give multiple values separated by comma.</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transition-duration:</a:t>
            </a:r>
            <a:r>
              <a:rPr lang="en-US" sz="1500">
                <a:solidFill>
                  <a:srgbClr val="172746"/>
                </a:solidFill>
                <a:latin typeface="Montserrat"/>
                <a:ea typeface="Montserrat"/>
                <a:cs typeface="Montserrat"/>
                <a:sym typeface="Montserrat"/>
              </a:rPr>
              <a:t> sets the total time for transition. It accepts a value in “s” or “ms”.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transition-timing-function:</a:t>
            </a:r>
            <a:r>
              <a:rPr lang="en-US" sz="1500">
                <a:solidFill>
                  <a:srgbClr val="172746"/>
                </a:solidFill>
                <a:latin typeface="Montserrat"/>
                <a:ea typeface="Montserrat"/>
                <a:cs typeface="Montserrat"/>
                <a:sym typeface="Montserrat"/>
              </a:rPr>
              <a:t> linear | ease(default: slow-fast-slow) | ease-in(start slow) | ease-out(end slow) | ease-in-out(slow-fast-slow) | cubic-bezier(x1, y1, x2, y2)</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transition-delay:</a:t>
            </a:r>
            <a:r>
              <a:rPr lang="en-US" sz="1500">
                <a:solidFill>
                  <a:srgbClr val="172746"/>
                </a:solidFill>
                <a:latin typeface="Montserrat"/>
                <a:ea typeface="Montserrat"/>
                <a:cs typeface="Montserrat"/>
                <a:sym typeface="Montserrat"/>
              </a:rPr>
              <a:t> adds a delay. It accepts a value in “s” or “ms”.</a:t>
            </a:r>
            <a:endParaRPr sz="1500">
              <a:solidFill>
                <a:srgbClr val="172746"/>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g74498d4edb_0_1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505" name="Google Shape;505;g74498d4edb_0_128"/>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ANIMATIONS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09"/>
        <p:cNvGrpSpPr/>
        <p:nvPr/>
      </p:nvGrpSpPr>
      <p:grpSpPr>
        <a:xfrm>
          <a:off x="0" y="0"/>
          <a:ext cx="0" cy="0"/>
          <a:chOff x="0" y="0"/>
          <a:chExt cx="0" cy="0"/>
        </a:xfrm>
      </p:grpSpPr>
      <p:sp>
        <p:nvSpPr>
          <p:cNvPr id="510" name="Google Shape;510;g74498d4edb_0_13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“animation” Property</a:t>
            </a:r>
            <a:endParaRPr sz="2500" b="1">
              <a:solidFill>
                <a:srgbClr val="073763"/>
              </a:solidFill>
              <a:latin typeface="Montserrat"/>
              <a:ea typeface="Montserrat"/>
              <a:cs typeface="Montserrat"/>
              <a:sym typeface="Montserrat"/>
            </a:endParaRPr>
          </a:p>
        </p:txBody>
      </p:sp>
      <p:sp>
        <p:nvSpPr>
          <p:cNvPr id="511" name="Google Shape;511;g74498d4edb_0_13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g74498d4edb_0_133"/>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Each animation needs to be defined with the </a:t>
            </a:r>
            <a:r>
              <a:rPr lang="en-US" sz="1500" b="1">
                <a:solidFill>
                  <a:srgbClr val="172746"/>
                </a:solidFill>
                <a:latin typeface="Montserrat"/>
                <a:ea typeface="Montserrat"/>
                <a:cs typeface="Montserrat"/>
                <a:sym typeface="Montserrat"/>
              </a:rPr>
              <a:t>@keyframes</a:t>
            </a:r>
            <a:r>
              <a:rPr lang="en-US" sz="1500">
                <a:solidFill>
                  <a:srgbClr val="172746"/>
                </a:solidFill>
                <a:latin typeface="Montserrat"/>
                <a:ea typeface="Montserrat"/>
                <a:cs typeface="Montserrat"/>
                <a:sym typeface="Montserrat"/>
              </a:rPr>
              <a:t> rule which is then called with the animation property.</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@keyframes keyframe-name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0%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css-property-name: value;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25%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css-property-name: value;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100%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css-property-name: value;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16"/>
        <p:cNvGrpSpPr/>
        <p:nvPr/>
      </p:nvGrpSpPr>
      <p:grpSpPr>
        <a:xfrm>
          <a:off x="0" y="0"/>
          <a:ext cx="0" cy="0"/>
          <a:chOff x="0" y="0"/>
          <a:chExt cx="0" cy="0"/>
        </a:xfrm>
      </p:grpSpPr>
      <p:sp>
        <p:nvSpPr>
          <p:cNvPr id="517" name="Google Shape;517;g74498d4edb_0_14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“animation” Property</a:t>
            </a:r>
            <a:endParaRPr sz="2500" b="1">
              <a:solidFill>
                <a:srgbClr val="073763"/>
              </a:solidFill>
              <a:latin typeface="Montserrat"/>
              <a:ea typeface="Montserrat"/>
              <a:cs typeface="Montserrat"/>
              <a:sym typeface="Montserrat"/>
            </a:endParaRPr>
          </a:p>
        </p:txBody>
      </p:sp>
      <p:sp>
        <p:nvSpPr>
          <p:cNvPr id="518" name="Google Shape;518;g74498d4edb_0_14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g74498d4edb_0_141"/>
          <p:cNvSpPr txBox="1"/>
          <p:nvPr/>
        </p:nvSpPr>
        <p:spPr>
          <a:xfrm>
            <a:off x="593150" y="9784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animation-duration:</a:t>
            </a:r>
            <a:r>
              <a:rPr lang="en-US" sz="1500">
                <a:solidFill>
                  <a:srgbClr val="172746"/>
                </a:solidFill>
                <a:latin typeface="Montserrat"/>
                <a:ea typeface="Montserrat"/>
                <a:cs typeface="Montserrat"/>
                <a:sym typeface="Montserrat"/>
              </a:rPr>
              <a:t> Time to complete one cycle. Value to be in “s” or “ms”.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animation-iteration-count:</a:t>
            </a:r>
            <a:r>
              <a:rPr lang="en-US" sz="1500">
                <a:solidFill>
                  <a:srgbClr val="172746"/>
                </a:solidFill>
                <a:latin typeface="Montserrat"/>
                <a:ea typeface="Montserrat"/>
                <a:cs typeface="Montserrat"/>
                <a:sym typeface="Montserrat"/>
              </a:rPr>
              <a:t> Number of cycles? Value to be a number or infinite.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animation-direction:</a:t>
            </a:r>
            <a:r>
              <a:rPr lang="en-US" sz="1500">
                <a:solidFill>
                  <a:srgbClr val="172746"/>
                </a:solidFill>
                <a:latin typeface="Montserrat"/>
                <a:ea typeface="Montserrat"/>
                <a:cs typeface="Montserrat"/>
                <a:sym typeface="Montserrat"/>
              </a:rPr>
              <a:t> normal | alternate(0-&gt;100 then 100-&gt;0) | reverse(100-&gt;0 then 100-&gt;0).</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animation-timing-function:</a:t>
            </a:r>
            <a:r>
              <a:rPr lang="en-US" sz="1500">
                <a:solidFill>
                  <a:srgbClr val="172746"/>
                </a:solidFill>
                <a:latin typeface="Montserrat"/>
                <a:ea typeface="Montserrat"/>
                <a:cs typeface="Montserrat"/>
                <a:sym typeface="Montserrat"/>
              </a:rPr>
              <a:t> ease-in | ease-out | ease-in-out | linear | bezier-curve()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animation-fill-mode:</a:t>
            </a:r>
            <a:r>
              <a:rPr lang="en-US" sz="1500">
                <a:solidFill>
                  <a:srgbClr val="172746"/>
                </a:solidFill>
                <a:latin typeface="Montserrat"/>
                <a:ea typeface="Montserrat"/>
                <a:cs typeface="Montserrat"/>
                <a:sym typeface="Montserrat"/>
              </a:rPr>
              <a:t> backwards | forwards;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animation-delay:</a:t>
            </a:r>
            <a:r>
              <a:rPr lang="en-US" sz="1500">
                <a:solidFill>
                  <a:srgbClr val="172746"/>
                </a:solidFill>
                <a:latin typeface="Montserrat"/>
                <a:ea typeface="Montserrat"/>
                <a:cs typeface="Montserrat"/>
                <a:sym typeface="Montserrat"/>
              </a:rPr>
              <a:t> Value to be in “s” or “ms”.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animation-play-state:</a:t>
            </a:r>
            <a:r>
              <a:rPr lang="en-US" sz="1500">
                <a:solidFill>
                  <a:srgbClr val="172746"/>
                </a:solidFill>
                <a:latin typeface="Montserrat"/>
                <a:ea typeface="Montserrat"/>
                <a:cs typeface="Montserrat"/>
                <a:sym typeface="Montserrat"/>
              </a:rPr>
              <a:t> paused | running.</a:t>
            </a:r>
            <a:endParaRPr sz="1500">
              <a:solidFill>
                <a:srgbClr val="172746"/>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23"/>
        <p:cNvGrpSpPr/>
        <p:nvPr/>
      </p:nvGrpSpPr>
      <p:grpSpPr>
        <a:xfrm>
          <a:off x="0" y="0"/>
          <a:ext cx="0" cy="0"/>
          <a:chOff x="0" y="0"/>
          <a:chExt cx="0" cy="0"/>
        </a:xfrm>
      </p:grpSpPr>
      <p:sp>
        <p:nvSpPr>
          <p:cNvPr id="524" name="Google Shape;524;g78eab5bff2_0_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“animation” Property</a:t>
            </a:r>
            <a:endParaRPr sz="2500" b="1">
              <a:solidFill>
                <a:srgbClr val="073763"/>
              </a:solidFill>
              <a:latin typeface="Montserrat"/>
              <a:ea typeface="Montserrat"/>
              <a:cs typeface="Montserrat"/>
              <a:sym typeface="Montserrat"/>
            </a:endParaRPr>
          </a:p>
        </p:txBody>
      </p:sp>
      <p:sp>
        <p:nvSpPr>
          <p:cNvPr id="525" name="Google Shape;525;g78eab5bff2_0_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g78eab5bff2_0_0"/>
          <p:cNvSpPr txBox="1"/>
          <p:nvPr/>
        </p:nvSpPr>
        <p:spPr>
          <a:xfrm>
            <a:off x="593150" y="9784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animation:</a:t>
            </a:r>
            <a:r>
              <a:rPr lang="en-US" sz="1500">
                <a:solidFill>
                  <a:srgbClr val="172746"/>
                </a:solidFill>
                <a:latin typeface="Montserrat"/>
                <a:ea typeface="Montserrat"/>
                <a:cs typeface="Montserrat"/>
                <a:sym typeface="Montserrat"/>
              </a:rPr>
              <a:t> keyframe-name | animation-duration | animation-timing-function | animation-delay | animation-iteration-count | animation-direction | animation-fill-mode | animation-play-state;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g7403ea03ee_0_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141" name="Google Shape;141;g7403ea03ee_0_32"/>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WAYS TO ADD STYLES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30"/>
        <p:cNvGrpSpPr/>
        <p:nvPr/>
      </p:nvGrpSpPr>
      <p:grpSpPr>
        <a:xfrm>
          <a:off x="0" y="0"/>
          <a:ext cx="0" cy="0"/>
          <a:chOff x="0" y="0"/>
          <a:chExt cx="0" cy="0"/>
        </a:xfrm>
      </p:grpSpPr>
      <p:sp>
        <p:nvSpPr>
          <p:cNvPr id="531" name="Google Shape;531;g78eab5bff2_0_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“cubic-bezier()” function</a:t>
            </a:r>
            <a:endParaRPr sz="2500" b="1">
              <a:solidFill>
                <a:srgbClr val="073763"/>
              </a:solidFill>
              <a:latin typeface="Montserrat"/>
              <a:ea typeface="Montserrat"/>
              <a:cs typeface="Montserrat"/>
              <a:sym typeface="Montserrat"/>
            </a:endParaRPr>
          </a:p>
        </p:txBody>
      </p:sp>
      <p:sp>
        <p:nvSpPr>
          <p:cNvPr id="532" name="Google Shape;532;g78eab5bff2_0_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g78eab5bff2_0_6"/>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cubic-bezier() function of CSS is used to generate a cubic bezier curve for Progression vs Time.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Syntax: </a:t>
            </a:r>
            <a:r>
              <a:rPr lang="en-US" sz="1500" b="1">
                <a:solidFill>
                  <a:srgbClr val="172746"/>
                </a:solidFill>
                <a:latin typeface="Montserrat"/>
                <a:ea typeface="Montserrat"/>
                <a:cs typeface="Montserrat"/>
                <a:sym typeface="Montserrat"/>
              </a:rPr>
              <a:t>cubic-bezier(x1, y1, x2, y2);</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Where,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x1, y1 represent P1.</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x2, y2 represent P2.</a:t>
            </a:r>
            <a:endParaRPr sz="1500">
              <a:solidFill>
                <a:srgbClr val="172746"/>
              </a:solidFill>
              <a:latin typeface="Montserrat"/>
              <a:ea typeface="Montserrat"/>
              <a:cs typeface="Montserrat"/>
              <a:sym typeface="Montserra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37"/>
        <p:cNvGrpSpPr/>
        <p:nvPr/>
      </p:nvGrpSpPr>
      <p:grpSpPr>
        <a:xfrm>
          <a:off x="0" y="0"/>
          <a:ext cx="0" cy="0"/>
          <a:chOff x="0" y="0"/>
          <a:chExt cx="0" cy="0"/>
        </a:xfrm>
      </p:grpSpPr>
      <p:pic>
        <p:nvPicPr>
          <p:cNvPr id="538" name="Google Shape;538;g78fd438a1a_0_0"/>
          <p:cNvPicPr preferRelativeResize="0"/>
          <p:nvPr/>
        </p:nvPicPr>
        <p:blipFill>
          <a:blip r:embed="rId3">
            <a:alphaModFix/>
          </a:blip>
          <a:stretch>
            <a:fillRect/>
          </a:stretch>
        </p:blipFill>
        <p:spPr>
          <a:xfrm>
            <a:off x="1859188" y="0"/>
            <a:ext cx="5425633"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g74498d4edb_0_8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544" name="Google Shape;544;g74498d4edb_0_88"/>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PSEUDO CLASSES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48"/>
        <p:cNvGrpSpPr/>
        <p:nvPr/>
      </p:nvGrpSpPr>
      <p:grpSpPr>
        <a:xfrm>
          <a:off x="0" y="0"/>
          <a:ext cx="0" cy="0"/>
          <a:chOff x="0" y="0"/>
          <a:chExt cx="0" cy="0"/>
        </a:xfrm>
      </p:grpSpPr>
      <p:sp>
        <p:nvSpPr>
          <p:cNvPr id="549" name="Google Shape;549;g743d62d122_0_5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Pseudo Classes</a:t>
            </a:r>
            <a:endParaRPr sz="2500" b="1">
              <a:solidFill>
                <a:srgbClr val="073763"/>
              </a:solidFill>
              <a:latin typeface="Montserrat"/>
              <a:ea typeface="Montserrat"/>
              <a:cs typeface="Montserrat"/>
              <a:sym typeface="Montserrat"/>
            </a:endParaRPr>
          </a:p>
        </p:txBody>
      </p:sp>
      <p:sp>
        <p:nvSpPr>
          <p:cNvPr id="550" name="Google Shape;550;g743d62d122_0_5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g743d62d122_0_5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 pseudo-class is used to access different states of HTML elements.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#btn:hover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.menu-items:active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a:t>
            </a:r>
            <a:r>
              <a:rPr lang="en-US" sz="1500" b="1">
                <a:solidFill>
                  <a:srgbClr val="172746"/>
                </a:solidFill>
                <a:latin typeface="Montserrat"/>
                <a:ea typeface="Montserrat"/>
                <a:cs typeface="Montserrat"/>
                <a:sym typeface="Montserrat"/>
              </a:rPr>
              <a:t>:something</a:t>
            </a:r>
            <a:r>
              <a:rPr lang="en-US" sz="1500">
                <a:solidFill>
                  <a:srgbClr val="172746"/>
                </a:solidFill>
                <a:latin typeface="Montserrat"/>
                <a:ea typeface="Montserrat"/>
                <a:cs typeface="Montserrat"/>
                <a:sym typeface="Montserrat"/>
              </a:rPr>
              <a:t> is called a pseudo class.</a:t>
            </a:r>
            <a:endParaRPr sz="1500">
              <a:solidFill>
                <a:srgbClr val="172746"/>
              </a:solidFill>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55"/>
        <p:cNvGrpSpPr/>
        <p:nvPr/>
      </p:nvGrpSpPr>
      <p:grpSpPr>
        <a:xfrm>
          <a:off x="0" y="0"/>
          <a:ext cx="0" cy="0"/>
          <a:chOff x="0" y="0"/>
          <a:chExt cx="0" cy="0"/>
        </a:xfrm>
      </p:grpSpPr>
      <p:pic>
        <p:nvPicPr>
          <p:cNvPr id="556" name="Google Shape;556;g743d62d122_1_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3990"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60"/>
        <p:cNvGrpSpPr/>
        <p:nvPr/>
      </p:nvGrpSpPr>
      <p:grpSpPr>
        <a:xfrm>
          <a:off x="0" y="0"/>
          <a:ext cx="0" cy="0"/>
          <a:chOff x="0" y="0"/>
          <a:chExt cx="0" cy="0"/>
        </a:xfrm>
      </p:grpSpPr>
      <p:pic>
        <p:nvPicPr>
          <p:cNvPr id="561" name="Google Shape;561;g756ef74457_0_1"/>
          <p:cNvPicPr preferRelativeResize="0"/>
          <p:nvPr/>
        </p:nvPicPr>
        <p:blipFill>
          <a:blip r:embed="rId3">
            <a:alphaModFix/>
          </a:blip>
          <a:stretch>
            <a:fillRect/>
          </a:stretch>
        </p:blipFill>
        <p:spPr>
          <a:xfrm>
            <a:off x="1862388" y="0"/>
            <a:ext cx="5419214" cy="51434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g78eab5bff2_0_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567" name="Google Shape;567;g78eab5bff2_0_12"/>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PSEUDO ELEMENTS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71"/>
        <p:cNvGrpSpPr/>
        <p:nvPr/>
      </p:nvGrpSpPr>
      <p:grpSpPr>
        <a:xfrm>
          <a:off x="0" y="0"/>
          <a:ext cx="0" cy="0"/>
          <a:chOff x="0" y="0"/>
          <a:chExt cx="0" cy="0"/>
        </a:xfrm>
      </p:grpSpPr>
      <p:sp>
        <p:nvSpPr>
          <p:cNvPr id="572" name="Google Shape;572;g78eab5bff2_0_1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Pseudo Elements</a:t>
            </a:r>
            <a:endParaRPr sz="2500" b="1">
              <a:solidFill>
                <a:srgbClr val="073763"/>
              </a:solidFill>
              <a:latin typeface="Montserrat"/>
              <a:ea typeface="Montserrat"/>
              <a:cs typeface="Montserrat"/>
              <a:sym typeface="Montserrat"/>
            </a:endParaRPr>
          </a:p>
        </p:txBody>
      </p:sp>
      <p:sp>
        <p:nvSpPr>
          <p:cNvPr id="573" name="Google Shape;573;g78eab5bff2_0_1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g78eab5bff2_0_1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 CSS pseudo-element is used to style specific parts of an HTML element.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some of the pseudo elements: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::first-line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::first-letter</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::selection</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::after</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::before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::placeholder</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::scrollbars</a:t>
            </a:r>
            <a:endParaRPr sz="1500">
              <a:solidFill>
                <a:srgbClr val="172746"/>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78"/>
        <p:cNvGrpSpPr/>
        <p:nvPr/>
      </p:nvGrpSpPr>
      <p:grpSpPr>
        <a:xfrm>
          <a:off x="0" y="0"/>
          <a:ext cx="0" cy="0"/>
          <a:chOff x="0" y="0"/>
          <a:chExt cx="0" cy="0"/>
        </a:xfrm>
      </p:grpSpPr>
      <p:sp>
        <p:nvSpPr>
          <p:cNvPr id="579" name="Google Shape;579;g74498d4edb_0_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Vendor Prefixes</a:t>
            </a:r>
            <a:endParaRPr sz="2500" b="1">
              <a:solidFill>
                <a:srgbClr val="073763"/>
              </a:solidFill>
              <a:latin typeface="Montserrat"/>
              <a:ea typeface="Montserrat"/>
              <a:cs typeface="Montserrat"/>
              <a:sym typeface="Montserrat"/>
            </a:endParaRPr>
          </a:p>
        </p:txBody>
      </p:sp>
      <p:sp>
        <p:nvSpPr>
          <p:cNvPr id="580" name="Google Shape;580;g74498d4edb_0_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g74498d4edb_0_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Some browsers require vendor prefixes for certain properties. The purpose of a vendor prefix is to allow browsers to support newer CSS features before that feature is fully supported by the browser.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Common prefixes you’ll see and the browsers they go with:</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-webkit- </a:t>
            </a:r>
            <a:r>
              <a:rPr lang="en-US" sz="1500">
                <a:solidFill>
                  <a:srgbClr val="172746"/>
                </a:solidFill>
                <a:latin typeface="Montserrat"/>
                <a:ea typeface="Montserrat"/>
                <a:cs typeface="Montserrat"/>
                <a:sym typeface="Montserrat"/>
              </a:rPr>
              <a:t>Used by Chrome, Safari, Android, &amp; iOS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-moz- </a:t>
            </a:r>
            <a:r>
              <a:rPr lang="en-US" sz="1500">
                <a:solidFill>
                  <a:srgbClr val="172746"/>
                </a:solidFill>
                <a:latin typeface="Montserrat"/>
                <a:ea typeface="Montserrat"/>
                <a:cs typeface="Montserrat"/>
                <a:sym typeface="Montserrat"/>
              </a:rPr>
              <a:t>Used by Mozilla Firefox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-o-</a:t>
            </a:r>
            <a:r>
              <a:rPr lang="en-US" sz="1500">
                <a:solidFill>
                  <a:srgbClr val="172746"/>
                </a:solidFill>
                <a:latin typeface="Montserrat"/>
                <a:ea typeface="Montserrat"/>
                <a:cs typeface="Montserrat"/>
                <a:sym typeface="Montserrat"/>
              </a:rPr>
              <a:t> Used by Opera</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-ms-</a:t>
            </a:r>
            <a:r>
              <a:rPr lang="en-US" sz="1500">
                <a:solidFill>
                  <a:srgbClr val="172746"/>
                </a:solidFill>
                <a:latin typeface="Montserrat"/>
                <a:ea typeface="Montserrat"/>
                <a:cs typeface="Montserrat"/>
                <a:sym typeface="Montserrat"/>
              </a:rPr>
              <a:t> Used by Internet Explorer and Edge.</a:t>
            </a:r>
            <a:endParaRPr sz="1500">
              <a:solidFill>
                <a:srgbClr val="172746"/>
              </a:solidFill>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85"/>
        <p:cNvGrpSpPr/>
        <p:nvPr/>
      </p:nvGrpSpPr>
      <p:grpSpPr>
        <a:xfrm>
          <a:off x="0" y="0"/>
          <a:ext cx="0" cy="0"/>
          <a:chOff x="0" y="0"/>
          <a:chExt cx="0" cy="0"/>
        </a:xfrm>
      </p:grpSpPr>
      <p:sp>
        <p:nvSpPr>
          <p:cNvPr id="586" name="Google Shape;586;g756ef74457_0_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“::scrollbar” Pseudo-Element</a:t>
            </a:r>
            <a:endParaRPr sz="2500" b="1">
              <a:solidFill>
                <a:srgbClr val="073763"/>
              </a:solidFill>
              <a:latin typeface="Montserrat"/>
              <a:ea typeface="Montserrat"/>
              <a:cs typeface="Montserrat"/>
              <a:sym typeface="Montserrat"/>
            </a:endParaRPr>
          </a:p>
        </p:txBody>
      </p:sp>
      <p:sp>
        <p:nvSpPr>
          <p:cNvPr id="587" name="Google Shape;587;g756ef74457_0_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g756ef74457_0_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It is used to customize the scrollbars.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NOTE: It is only supported in webkit browsers which are Chrome, Safari, Android and iOS.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width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::-webkit-scrollbar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width: 10px;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Track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::-webkit-scrollbar-track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background: #f1f1f1;</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5"/>
        <p:cNvGrpSpPr/>
        <p:nvPr/>
      </p:nvGrpSpPr>
      <p:grpSpPr>
        <a:xfrm>
          <a:off x="0" y="0"/>
          <a:ext cx="0" cy="0"/>
          <a:chOff x="0" y="0"/>
          <a:chExt cx="0" cy="0"/>
        </a:xfrm>
      </p:grpSpPr>
      <p:sp>
        <p:nvSpPr>
          <p:cNvPr id="146" name="Google Shape;146;g7403ea03ee_0_3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Different ways to add styles!!</a:t>
            </a:r>
            <a:endParaRPr sz="2500" b="1">
              <a:solidFill>
                <a:srgbClr val="073763"/>
              </a:solidFill>
              <a:latin typeface="Montserrat"/>
              <a:ea typeface="Montserrat"/>
              <a:cs typeface="Montserrat"/>
              <a:sym typeface="Montserrat"/>
            </a:endParaRPr>
          </a:p>
        </p:txBody>
      </p:sp>
      <p:sp>
        <p:nvSpPr>
          <p:cNvPr id="147" name="Google Shape;147;g7403ea03ee_0_3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7403ea03ee_0_3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Inline Styles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Internal Styles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External Styles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Priority: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Inline Styles &gt; Internal Styles &gt; External Styles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NOTE: The sequence also matters.</a:t>
            </a:r>
            <a:endParaRPr sz="1500">
              <a:solidFill>
                <a:srgbClr val="172746"/>
              </a:solidFill>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92"/>
        <p:cNvGrpSpPr/>
        <p:nvPr/>
      </p:nvGrpSpPr>
      <p:grpSpPr>
        <a:xfrm>
          <a:off x="0" y="0"/>
          <a:ext cx="0" cy="0"/>
          <a:chOff x="0" y="0"/>
          <a:chExt cx="0" cy="0"/>
        </a:xfrm>
      </p:grpSpPr>
      <p:sp>
        <p:nvSpPr>
          <p:cNvPr id="593" name="Google Shape;593;g756ef74457_0_1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“::scrollbar” Pseudo-Element</a:t>
            </a:r>
            <a:endParaRPr sz="2500" b="1">
              <a:solidFill>
                <a:srgbClr val="073763"/>
              </a:solidFill>
              <a:latin typeface="Montserrat"/>
              <a:ea typeface="Montserrat"/>
              <a:cs typeface="Montserrat"/>
              <a:sym typeface="Montserrat"/>
            </a:endParaRPr>
          </a:p>
        </p:txBody>
      </p:sp>
      <p:sp>
        <p:nvSpPr>
          <p:cNvPr id="594" name="Google Shape;594;g756ef74457_0_1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g756ef74457_0_1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Handle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::-webkit-scrollbar-thumb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background: #888;</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Handle on hover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::-webkit-scrollbar-thumb:hover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background: #555;</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g78fd438a1a_0_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601" name="Google Shape;601;g78fd438a1a_0_11"/>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RESPONSIVE DESIGN</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05"/>
        <p:cNvGrpSpPr/>
        <p:nvPr/>
      </p:nvGrpSpPr>
      <p:grpSpPr>
        <a:xfrm>
          <a:off x="0" y="0"/>
          <a:ext cx="0" cy="0"/>
          <a:chOff x="0" y="0"/>
          <a:chExt cx="0" cy="0"/>
        </a:xfrm>
      </p:grpSpPr>
      <p:pic>
        <p:nvPicPr>
          <p:cNvPr id="606" name="Google Shape;606;g78fd438a1a_0_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397338"/>
            <a:ext cx="9144001" cy="434883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10"/>
        <p:cNvGrpSpPr/>
        <p:nvPr/>
      </p:nvGrpSpPr>
      <p:grpSpPr>
        <a:xfrm>
          <a:off x="0" y="0"/>
          <a:ext cx="0" cy="0"/>
          <a:chOff x="0" y="0"/>
          <a:chExt cx="0" cy="0"/>
        </a:xfrm>
      </p:grpSpPr>
      <p:pic>
        <p:nvPicPr>
          <p:cNvPr id="611" name="Google Shape;611;g78fd438a1a_0_27"/>
          <p:cNvPicPr preferRelativeResize="0"/>
          <p:nvPr/>
        </p:nvPicPr>
        <p:blipFill>
          <a:blip r:embed="rId3">
            <a:alphaModFix/>
          </a:blip>
          <a:stretch>
            <a:fillRect/>
          </a:stretch>
        </p:blipFill>
        <p:spPr>
          <a:xfrm>
            <a:off x="364288" y="0"/>
            <a:ext cx="8415416"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15"/>
        <p:cNvGrpSpPr/>
        <p:nvPr/>
      </p:nvGrpSpPr>
      <p:grpSpPr>
        <a:xfrm>
          <a:off x="0" y="0"/>
          <a:ext cx="0" cy="0"/>
          <a:chOff x="0" y="0"/>
          <a:chExt cx="0" cy="0"/>
        </a:xfrm>
      </p:grpSpPr>
      <p:sp>
        <p:nvSpPr>
          <p:cNvPr id="616" name="Google Shape;616;g78fd438a1a_0_1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Responsive Design</a:t>
            </a:r>
            <a:endParaRPr sz="2500" b="1">
              <a:solidFill>
                <a:srgbClr val="073763"/>
              </a:solidFill>
              <a:latin typeface="Montserrat"/>
              <a:ea typeface="Montserrat"/>
              <a:cs typeface="Montserrat"/>
              <a:sym typeface="Montserrat"/>
            </a:endParaRPr>
          </a:p>
        </p:txBody>
      </p:sp>
      <p:sp>
        <p:nvSpPr>
          <p:cNvPr id="617" name="Google Shape;617;g78fd438a1a_0_1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g78fd438a1a_0_1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“Responsive design” refers to the idea that your website should display equally well in all screen sizes from widescreen monitors to mobile phones. It’s an approach to web design and development that eliminates the distinction between the mobile-friendly version of your website and its desktop counterpart.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This saves you a lot development time, so instead of maintaining one website for smartphones and an entirely different site for laptops/desktops, you can use the same HTML code for both of them. </a:t>
            </a:r>
            <a:endParaRPr sz="1500">
              <a:solidFill>
                <a:srgbClr val="172746"/>
              </a:solidFill>
              <a:latin typeface="Montserrat"/>
              <a:ea typeface="Montserrat"/>
              <a:cs typeface="Montserrat"/>
              <a:sym typeface="Montserra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22"/>
        <p:cNvGrpSpPr/>
        <p:nvPr/>
      </p:nvGrpSpPr>
      <p:grpSpPr>
        <a:xfrm>
          <a:off x="0" y="0"/>
          <a:ext cx="0" cy="0"/>
          <a:chOff x="0" y="0"/>
          <a:chExt cx="0" cy="0"/>
        </a:xfrm>
      </p:grpSpPr>
      <p:sp>
        <p:nvSpPr>
          <p:cNvPr id="623" name="Google Shape;623;g78fd438a1a_0_4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Viewport</a:t>
            </a:r>
            <a:endParaRPr sz="2500" b="1">
              <a:solidFill>
                <a:srgbClr val="073763"/>
              </a:solidFill>
              <a:latin typeface="Montserrat"/>
              <a:ea typeface="Montserrat"/>
              <a:cs typeface="Montserrat"/>
              <a:sym typeface="Montserrat"/>
            </a:endParaRPr>
          </a:p>
        </p:txBody>
      </p:sp>
      <p:sp>
        <p:nvSpPr>
          <p:cNvPr id="624" name="Google Shape;624;g78fd438a1a_0_4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g78fd438a1a_0_4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viewport is the user's visible area of a web page. It varies with the device, and will be smaller on a mobile phone than on a computer screen.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foll meta tag needs to be added to all the websites which are to be mobile responsive.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&lt;meta name="viewport" content="width=device-width, initial-scale=1.0"&gt;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Dimensions: viewport-width(vw) and viewport-height(vh).</a:t>
            </a:r>
            <a:endParaRPr sz="1500">
              <a:solidFill>
                <a:srgbClr val="172746"/>
              </a:solidFill>
              <a:latin typeface="Montserrat"/>
              <a:ea typeface="Montserrat"/>
              <a:cs typeface="Montserrat"/>
              <a:sym typeface="Montserra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29"/>
        <p:cNvGrpSpPr/>
        <p:nvPr/>
      </p:nvGrpSpPr>
      <p:grpSpPr>
        <a:xfrm>
          <a:off x="0" y="0"/>
          <a:ext cx="0" cy="0"/>
          <a:chOff x="0" y="0"/>
          <a:chExt cx="0" cy="0"/>
        </a:xfrm>
      </p:grpSpPr>
      <p:sp>
        <p:nvSpPr>
          <p:cNvPr id="630" name="Google Shape;630;g78fd438a1a_0_6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Dynamic Dimensions</a:t>
            </a:r>
            <a:endParaRPr sz="2500" b="1">
              <a:solidFill>
                <a:srgbClr val="073763"/>
              </a:solidFill>
              <a:latin typeface="Montserrat"/>
              <a:ea typeface="Montserrat"/>
              <a:cs typeface="Montserrat"/>
              <a:sym typeface="Montserrat"/>
            </a:endParaRPr>
          </a:p>
        </p:txBody>
      </p:sp>
      <p:sp>
        <p:nvSpPr>
          <p:cNvPr id="631" name="Google Shape;631;g78fd438a1a_0_6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g78fd438a1a_0_69"/>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Use percentage, vw and vh rather than fixed values.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Using max-width and max-height property.</a:t>
            </a:r>
            <a:endParaRPr sz="1500">
              <a:solidFill>
                <a:srgbClr val="172746"/>
              </a:solidFill>
              <a:latin typeface="Montserrat"/>
              <a:ea typeface="Montserrat"/>
              <a:cs typeface="Montserrat"/>
              <a:sym typeface="Montserra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g78fd438a1a_0_4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638" name="Google Shape;638;g78fd438a1a_0_40"/>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MEDIA QUERIES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42"/>
        <p:cNvGrpSpPr/>
        <p:nvPr/>
      </p:nvGrpSpPr>
      <p:grpSpPr>
        <a:xfrm>
          <a:off x="0" y="0"/>
          <a:ext cx="0" cy="0"/>
          <a:chOff x="0" y="0"/>
          <a:chExt cx="0" cy="0"/>
        </a:xfrm>
      </p:grpSpPr>
      <p:pic>
        <p:nvPicPr>
          <p:cNvPr id="643" name="Google Shape;643;g78fd438a1a_0_3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17534" y="343963"/>
            <a:ext cx="4698592" cy="4455575"/>
          </a:xfrm>
          <a:prstGeom prst="rect">
            <a:avLst/>
          </a:prstGeom>
          <a:noFill/>
          <a:ln>
            <a:noFill/>
          </a:ln>
        </p:spPr>
      </p:pic>
      <p:sp>
        <p:nvSpPr>
          <p:cNvPr id="644" name="Google Shape;644;g78fd438a1a_0_32"/>
          <p:cNvSpPr txBox="1">
            <a:spLocks noGrp="1"/>
          </p:cNvSpPr>
          <p:nvPr>
            <p:ph type="title"/>
          </p:nvPr>
        </p:nvSpPr>
        <p:spPr>
          <a:xfrm>
            <a:off x="746475" y="819275"/>
            <a:ext cx="3654300" cy="2004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Media Queries</a:t>
            </a:r>
            <a:endParaRPr sz="2500" b="1">
              <a:solidFill>
                <a:srgbClr val="073763"/>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for Responsive Design</a:t>
            </a:r>
            <a:endParaRPr sz="2500" b="1">
              <a:solidFill>
                <a:srgbClr val="073763"/>
              </a:solidFill>
              <a:latin typeface="Montserrat"/>
              <a:ea typeface="Montserrat"/>
              <a:cs typeface="Montserrat"/>
              <a:sym typeface="Montserra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48"/>
        <p:cNvGrpSpPr/>
        <p:nvPr/>
      </p:nvGrpSpPr>
      <p:grpSpPr>
        <a:xfrm>
          <a:off x="0" y="0"/>
          <a:ext cx="0" cy="0"/>
          <a:chOff x="0" y="0"/>
          <a:chExt cx="0" cy="0"/>
        </a:xfrm>
      </p:grpSpPr>
      <p:sp>
        <p:nvSpPr>
          <p:cNvPr id="649" name="Google Shape;649;g78fd438a1a_0_5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Media Queries</a:t>
            </a:r>
            <a:endParaRPr sz="2500" b="1">
              <a:solidFill>
                <a:srgbClr val="073763"/>
              </a:solidFill>
              <a:latin typeface="Montserrat"/>
              <a:ea typeface="Montserrat"/>
              <a:cs typeface="Montserrat"/>
              <a:sym typeface="Montserrat"/>
            </a:endParaRPr>
          </a:p>
        </p:txBody>
      </p:sp>
      <p:sp>
        <p:nvSpPr>
          <p:cNvPr id="650" name="Google Shape;650;g78fd438a1a_0_5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g78fd438a1a_0_5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@media (max-width: 400px)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css-selector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background-color: lightblue;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g5f0308bde3_0_4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154" name="Google Shape;154;g5f0308bde3_0_419"/>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MODULES IN CSS3</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55"/>
        <p:cNvGrpSpPr/>
        <p:nvPr/>
      </p:nvGrpSpPr>
      <p:grpSpPr>
        <a:xfrm>
          <a:off x="0" y="0"/>
          <a:ext cx="0" cy="0"/>
          <a:chOff x="0" y="0"/>
          <a:chExt cx="0" cy="0"/>
        </a:xfrm>
      </p:grpSpPr>
      <p:sp>
        <p:nvSpPr>
          <p:cNvPr id="656" name="Google Shape;656;g78fd438a1a_0_6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Standard Breakpoints</a:t>
            </a:r>
            <a:endParaRPr sz="2500" b="1">
              <a:solidFill>
                <a:srgbClr val="073763"/>
              </a:solidFill>
              <a:latin typeface="Montserrat"/>
              <a:ea typeface="Montserrat"/>
              <a:cs typeface="Montserrat"/>
              <a:sym typeface="Montserrat"/>
            </a:endParaRPr>
          </a:p>
        </p:txBody>
      </p:sp>
      <p:sp>
        <p:nvSpPr>
          <p:cNvPr id="657" name="Google Shape;657;g78fd438a1a_0_6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g78fd438a1a_0_62"/>
          <p:cNvSpPr txBox="1"/>
          <p:nvPr/>
        </p:nvSpPr>
        <p:spPr>
          <a:xfrm>
            <a:off x="593150" y="749825"/>
            <a:ext cx="7922100" cy="380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Extra small devices (phones, 600px and down)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@media (max-width: 600px)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Small devices (portrait tablets and large phones, 600px and up)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@media (min-width: 600px)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Medium devices (landscape tablets, 768px and up)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@media (min-width: 768px)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Large devices (laptops/desktops, 992px and up)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@media (min-width: 992px)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Extra large devices (large laptops and desktops, 1200px and up)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@media (min-width: 1200px)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g87305a7906_0_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664" name="Google Shape;664;g87305a7906_0_0"/>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UNITS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68"/>
        <p:cNvGrpSpPr/>
        <p:nvPr/>
      </p:nvGrpSpPr>
      <p:grpSpPr>
        <a:xfrm>
          <a:off x="0" y="0"/>
          <a:ext cx="0" cy="0"/>
          <a:chOff x="0" y="0"/>
          <a:chExt cx="0" cy="0"/>
        </a:xfrm>
      </p:grpSpPr>
      <p:sp>
        <p:nvSpPr>
          <p:cNvPr id="669" name="Google Shape;669;g87305a7906_0_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Units</a:t>
            </a:r>
            <a:endParaRPr sz="2500" b="1">
              <a:solidFill>
                <a:srgbClr val="073763"/>
              </a:solidFill>
              <a:latin typeface="Montserrat"/>
              <a:ea typeface="Montserrat"/>
              <a:cs typeface="Montserrat"/>
              <a:sym typeface="Montserrat"/>
            </a:endParaRPr>
          </a:p>
        </p:txBody>
      </p:sp>
      <p:sp>
        <p:nvSpPr>
          <p:cNvPr id="670" name="Google Shape;670;g87305a7906_0_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g87305a7906_0_5"/>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There are 2 types of units: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Absolute: These are fixed and do not scale based on parent or window size For example, </a:t>
            </a:r>
            <a:r>
              <a:rPr lang="en-US" sz="1500" b="1">
                <a:solidFill>
                  <a:srgbClr val="172746"/>
                </a:solidFill>
                <a:latin typeface="Montserrat"/>
                <a:ea typeface="Montserrat"/>
                <a:cs typeface="Montserrat"/>
                <a:sym typeface="Montserrat"/>
              </a:rPr>
              <a:t>px</a:t>
            </a:r>
            <a:endParaRPr sz="1500" b="1">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Relative: These are useful for styling responsive sites because they scale relative to the parent or window size (depending on the unit).</a:t>
            </a:r>
            <a:endParaRPr sz="1500">
              <a:solidFill>
                <a:srgbClr val="172746"/>
              </a:solidFill>
              <a:latin typeface="Montserrat"/>
              <a:ea typeface="Montserrat"/>
              <a:cs typeface="Montserrat"/>
              <a:sym typeface="Montserrat"/>
            </a:endParaRPr>
          </a:p>
          <a:p>
            <a:pPr marL="45720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For example, </a:t>
            </a:r>
            <a:r>
              <a:rPr lang="en-US" sz="1500" b="1">
                <a:solidFill>
                  <a:srgbClr val="172746"/>
                </a:solidFill>
                <a:latin typeface="Montserrat"/>
                <a:ea typeface="Montserrat"/>
                <a:cs typeface="Montserrat"/>
                <a:sym typeface="Montserrat"/>
              </a:rPr>
              <a:t>%, em, rem, vh, vw;</a:t>
            </a:r>
            <a:endParaRPr sz="1500" b="1">
              <a:solidFill>
                <a:srgbClr val="172746"/>
              </a:solidFill>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g743d62d122_0_5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677" name="Google Shape;677;g743d62d122_0_53"/>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QUIZ TIME</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81"/>
        <p:cNvGrpSpPr/>
        <p:nvPr/>
      </p:nvGrpSpPr>
      <p:grpSpPr>
        <a:xfrm>
          <a:off x="0" y="0"/>
          <a:ext cx="0" cy="0"/>
          <a:chOff x="0" y="0"/>
          <a:chExt cx="0" cy="0"/>
        </a:xfrm>
      </p:grpSpPr>
      <p:sp>
        <p:nvSpPr>
          <p:cNvPr id="682" name="Google Shape;682;g7909e67363_0_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Quiz-3 : CSS Basics</a:t>
            </a:r>
            <a:endParaRPr sz="2500" b="1">
              <a:solidFill>
                <a:srgbClr val="073763"/>
              </a:solidFill>
              <a:latin typeface="Montserrat"/>
              <a:ea typeface="Montserrat"/>
              <a:cs typeface="Montserrat"/>
              <a:sym typeface="Montserrat"/>
            </a:endParaRPr>
          </a:p>
        </p:txBody>
      </p:sp>
      <p:sp>
        <p:nvSpPr>
          <p:cNvPr id="683" name="Google Shape;683;g7909e67363_0_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g7909e67363_0_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quiz has 10 Questions (2 marks each)</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Total time for Quiz is </a:t>
            </a:r>
            <a:r>
              <a:rPr lang="en-US" sz="1500" b="1">
                <a:solidFill>
                  <a:srgbClr val="172746"/>
                </a:solidFill>
                <a:latin typeface="Montserrat"/>
                <a:ea typeface="Montserrat"/>
                <a:cs typeface="Montserrat"/>
                <a:sym typeface="Montserrat"/>
              </a:rPr>
              <a:t>15 minutes.</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Quiz Link: https://forms.gle/UzTfisc1r5GmLq1j9</a:t>
            </a:r>
            <a:endParaRPr sz="1500">
              <a:solidFill>
                <a:srgbClr val="172746"/>
              </a:solidFill>
              <a:latin typeface="Montserrat"/>
              <a:ea typeface="Montserrat"/>
              <a:cs typeface="Montserrat"/>
              <a:sym typeface="Montserra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g7909e67363_0_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635"/>
            <a:ext cx="9144000" cy="5140231"/>
          </a:xfrm>
          <a:prstGeom prst="rect">
            <a:avLst/>
          </a:prstGeom>
          <a:noFill/>
          <a:ln>
            <a:noFill/>
          </a:ln>
        </p:spPr>
      </p:pic>
      <p:sp>
        <p:nvSpPr>
          <p:cNvPr id="690" name="Google Shape;690;g7909e67363_0_12"/>
          <p:cNvSpPr txBox="1"/>
          <p:nvPr/>
        </p:nvSpPr>
        <p:spPr>
          <a:xfrm>
            <a:off x="832200" y="2129250"/>
            <a:ext cx="7479600" cy="88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GRID LAYOUT</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94"/>
        <p:cNvGrpSpPr/>
        <p:nvPr/>
      </p:nvGrpSpPr>
      <p:grpSpPr>
        <a:xfrm>
          <a:off x="0" y="0"/>
          <a:ext cx="0" cy="0"/>
          <a:chOff x="0" y="0"/>
          <a:chExt cx="0" cy="0"/>
        </a:xfrm>
      </p:grpSpPr>
      <p:sp>
        <p:nvSpPr>
          <p:cNvPr id="695" name="Google Shape;695;g7909e67363_0_1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Grid Layout</a:t>
            </a:r>
            <a:endParaRPr sz="2500" b="1">
              <a:solidFill>
                <a:srgbClr val="073763"/>
              </a:solidFill>
              <a:latin typeface="Montserrat"/>
              <a:ea typeface="Montserrat"/>
              <a:cs typeface="Montserrat"/>
              <a:sym typeface="Montserrat"/>
            </a:endParaRPr>
          </a:p>
        </p:txBody>
      </p:sp>
      <p:sp>
        <p:nvSpPr>
          <p:cNvPr id="696" name="Google Shape;696;g7909e67363_0_1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g7909e67363_0_1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So far we have used tables, floats, position properties and inline-block to design and structure our layouts, but all of these methods were more like hacks.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Flex helped creating layouts, but it's intended for simpler one-dimensional layouts, not complex two-dimensional ones.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Grid is the very first CSS module created specifically to solve the layout problems. The Grid Layout offers a grid-based layout system, with rows and columns, making it easier to design web pages.</a:t>
            </a:r>
            <a:endParaRPr sz="1500">
              <a:solidFill>
                <a:srgbClr val="172746"/>
              </a:solidFill>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01"/>
        <p:cNvGrpSpPr/>
        <p:nvPr/>
      </p:nvGrpSpPr>
      <p:grpSpPr>
        <a:xfrm>
          <a:off x="0" y="0"/>
          <a:ext cx="0" cy="0"/>
          <a:chOff x="0" y="0"/>
          <a:chExt cx="0" cy="0"/>
        </a:xfrm>
      </p:grpSpPr>
      <p:pic>
        <p:nvPicPr>
          <p:cNvPr id="702" name="Google Shape;702;g7909e67363_0_2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399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06"/>
        <p:cNvGrpSpPr/>
        <p:nvPr/>
      </p:nvGrpSpPr>
      <p:grpSpPr>
        <a:xfrm>
          <a:off x="0" y="0"/>
          <a:ext cx="0" cy="0"/>
          <a:chOff x="0" y="0"/>
          <a:chExt cx="0" cy="0"/>
        </a:xfrm>
      </p:grpSpPr>
      <p:pic>
        <p:nvPicPr>
          <p:cNvPr id="707" name="Google Shape;707;g7909e67363_0_3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3990"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11"/>
        <p:cNvGrpSpPr/>
        <p:nvPr/>
      </p:nvGrpSpPr>
      <p:grpSpPr>
        <a:xfrm>
          <a:off x="0" y="0"/>
          <a:ext cx="0" cy="0"/>
          <a:chOff x="0" y="0"/>
          <a:chExt cx="0" cy="0"/>
        </a:xfrm>
      </p:grpSpPr>
      <p:pic>
        <p:nvPicPr>
          <p:cNvPr id="712" name="Google Shape;712;g7909e67363_0_3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9144000" cy="514350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2986</Words>
  <Application>Microsoft Office PowerPoint</Application>
  <PresentationFormat>On-screen Show (16:9)</PresentationFormat>
  <Paragraphs>396</Paragraphs>
  <Slides>102</Slides>
  <Notes>102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102</vt:i4>
      </vt:variant>
    </vt:vector>
  </HeadingPairs>
  <TitlesOfParts>
    <vt:vector size="106" baseType="lpstr">
      <vt:lpstr>Montserrat</vt:lpstr>
      <vt:lpstr>Arial</vt:lpstr>
      <vt:lpstr>Simple Light</vt:lpstr>
      <vt:lpstr>Simple Light</vt:lpstr>
      <vt:lpstr>PowerPoint Presentation</vt:lpstr>
      <vt:lpstr>What is CSS?</vt:lpstr>
      <vt:lpstr>PowerPoint Presentation</vt:lpstr>
      <vt:lpstr>PowerPoint Presentation</vt:lpstr>
      <vt:lpstr>PowerPoint Presentation</vt:lpstr>
      <vt:lpstr>PowerPoint Presentation</vt:lpstr>
      <vt:lpstr>PowerPoint Presentation</vt:lpstr>
      <vt:lpstr>Different ways to add styles!!</vt:lpstr>
      <vt:lpstr>PowerPoint Presentation</vt:lpstr>
      <vt:lpstr>Modules in CSS3</vt:lpstr>
      <vt:lpstr>PowerPoint Presentation</vt:lpstr>
      <vt:lpstr>PowerPoint Presentation</vt:lpstr>
      <vt:lpstr>PowerPoint Presentation</vt:lpstr>
      <vt:lpstr>PowerPoint Presentation</vt:lpstr>
      <vt:lpstr>PowerPoint Presentation</vt:lpstr>
      <vt:lpstr>Styling Text</vt:lpstr>
      <vt:lpstr>Adding Borders</vt:lpstr>
      <vt:lpstr>Padding &amp; Margin</vt:lpstr>
      <vt:lpstr>Styling Buttons</vt:lpstr>
      <vt:lpstr>Adding Icons</vt:lpstr>
      <vt:lpstr>Display Values</vt:lpstr>
      <vt:lpstr>PowerPoint Presentation</vt:lpstr>
      <vt:lpstr>PowerPoint Presentation</vt:lpstr>
      <vt:lpstr>The “box-sizing” Property</vt:lpstr>
      <vt:lpstr>PowerPoint Presentation</vt:lpstr>
      <vt:lpstr>The “position” Property</vt:lpstr>
      <vt:lpstr>Handling Overflows</vt:lpstr>
      <vt:lpstr>PowerPoint Presentation</vt:lpstr>
      <vt:lpstr>Text Shadow</vt:lpstr>
      <vt:lpstr>Box Shadow</vt:lpstr>
      <vt:lpstr>PowerPoint Presentation</vt:lpstr>
      <vt:lpstr>Different Combinators</vt:lpstr>
      <vt:lpstr>Descendant Selector</vt:lpstr>
      <vt:lpstr>Child Selector</vt:lpstr>
      <vt:lpstr>PowerPoint Presentation</vt:lpstr>
      <vt:lpstr>Adjacent Sibling Selector</vt:lpstr>
      <vt:lpstr>PowerPoint Presentation</vt:lpstr>
      <vt:lpstr>General Sibling Selector</vt:lpstr>
      <vt:lpstr>PowerPoint Presentation</vt:lpstr>
      <vt:lpstr>Combinators Summary</vt:lpstr>
      <vt:lpstr>PowerPoint Presentation</vt:lpstr>
      <vt:lpstr>Background Properties</vt:lpstr>
      <vt:lpstr>PowerPoint Presentation</vt:lpstr>
      <vt:lpstr>PowerPoint Presentation</vt:lpstr>
      <vt:lpstr>Gradient: Linear</vt:lpstr>
      <vt:lpstr>Gradient: Radial</vt:lpstr>
      <vt:lpstr>PowerPoint Presentation</vt:lpstr>
      <vt:lpstr>Text Flow Related Properties</vt:lpstr>
      <vt:lpstr>PowerPoint Presentation</vt:lpstr>
      <vt:lpstr>PowerPoint Presentation</vt:lpstr>
      <vt:lpstr>Flex Layout</vt:lpstr>
      <vt:lpstr>PowerPoint Presentation</vt:lpstr>
      <vt:lpstr>Flex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“transform” Property</vt:lpstr>
      <vt:lpstr>PowerPoint Presentation</vt:lpstr>
      <vt:lpstr>The “transition” Property</vt:lpstr>
      <vt:lpstr>PowerPoint Presentation</vt:lpstr>
      <vt:lpstr>The “animation” Property</vt:lpstr>
      <vt:lpstr>The “animation” Property</vt:lpstr>
      <vt:lpstr>The “animation” Property</vt:lpstr>
      <vt:lpstr>The “cubic-bezier()” function</vt:lpstr>
      <vt:lpstr>PowerPoint Presentation</vt:lpstr>
      <vt:lpstr>PowerPoint Presentation</vt:lpstr>
      <vt:lpstr>Pseudo Classes</vt:lpstr>
      <vt:lpstr>PowerPoint Presentation</vt:lpstr>
      <vt:lpstr>PowerPoint Presentation</vt:lpstr>
      <vt:lpstr>PowerPoint Presentation</vt:lpstr>
      <vt:lpstr>Pseudo Elements</vt:lpstr>
      <vt:lpstr>Vendor Prefixes</vt:lpstr>
      <vt:lpstr>The “::scrollbar” Pseudo-Element</vt:lpstr>
      <vt:lpstr>The “::scrollbar” Pseudo-Element</vt:lpstr>
      <vt:lpstr>PowerPoint Presentation</vt:lpstr>
      <vt:lpstr>PowerPoint Presentation</vt:lpstr>
      <vt:lpstr>PowerPoint Presentation</vt:lpstr>
      <vt:lpstr>Responsive Design</vt:lpstr>
      <vt:lpstr>Viewport</vt:lpstr>
      <vt:lpstr>Dynamic Dimensions</vt:lpstr>
      <vt:lpstr>PowerPoint Presentation</vt:lpstr>
      <vt:lpstr>Media Queries for Responsive Design</vt:lpstr>
      <vt:lpstr>Media Queries</vt:lpstr>
      <vt:lpstr>Standard Breakpoints</vt:lpstr>
      <vt:lpstr>PowerPoint Presentation</vt:lpstr>
      <vt:lpstr>Units</vt:lpstr>
      <vt:lpstr>PowerPoint Presentation</vt:lpstr>
      <vt:lpstr>Quiz-3 : CSS Basics</vt:lpstr>
      <vt:lpstr>PowerPoint Presentation</vt:lpstr>
      <vt:lpstr>Grid Layout</vt:lpstr>
      <vt:lpstr>PowerPoint Presentation</vt:lpstr>
      <vt:lpstr>PowerPoint Presentation</vt:lpstr>
      <vt:lpstr>PowerPoint Presentation</vt:lpstr>
      <vt:lpstr>PowerPoint Presentation</vt:lpstr>
      <vt:lpstr>Grid Properties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 Lone</dc:creator>
  <cp:lastModifiedBy>Vaibhav Lone</cp:lastModifiedBy>
  <cp:revision>3</cp:revision>
  <dcterms:modified xsi:type="dcterms:W3CDTF">2021-05-06T10:41:05Z</dcterms:modified>
</cp:coreProperties>
</file>